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6" d="100"/>
          <a:sy n="76" d="100"/>
        </p:scale>
        <p:origin x="126"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6B8BE1-BC31-769F-9EF2-E5C30D7CD4C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AE7395F-7AF2-E14E-0CD0-A880A81A52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8FD49BB-E380-9A15-9543-35BF02A34E0D}"/>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B4C17A68-AE86-7A6A-6088-96E983FC24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8D4627-B51A-B1D7-D185-CD4ED280B6F7}"/>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57909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9619DA-6B61-071D-C4E0-1C3725147A3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13D36FF-C395-5D99-9398-EBC00AA6E83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3F2809A-6F99-ABAB-58C1-B60940C91657}"/>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7C7456AF-1F21-C3C5-446A-18D4B0A2D5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43979DB-8D52-2E48-863E-E2868241E28C}"/>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93051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56AA85B-3C34-7993-DDCF-E8DC32B0674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454A968-E37F-3B4B-1B04-7163D95CBDB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BA4BB1-A13E-0461-E2CD-D4C8EFC9E327}"/>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B9257625-4BA8-59AA-478E-82670E2A1B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D7B879-982C-4E65-0E88-72BF4A472611}"/>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1453153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E1BA94-39A9-EFFD-D51C-A70BF9384D1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A7D15D7-4F88-4EB8-FF16-AB988DA235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0D30D2-6A0D-6D71-3B88-0D041EAEE363}"/>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BD054AD9-CFDF-E664-AF7E-7926D9DEB8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2E901B-20FA-AEB9-0360-48F2E83CC282}"/>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1047919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0A4334-EB53-ADD1-DC7B-B4F61CDA20B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EC16D67-754A-4B6E-70FD-98D0D61F63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30285BC-6B8B-75B7-7A49-0FA94926EB83}"/>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98544F63-1A77-586D-1392-E5DA5879CC5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E8E3381-05C9-AF7B-54FC-EF55FCEB7484}"/>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1804738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3B73D9-E47D-0659-517A-E4A074FF5D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7D7485-2E04-BE36-DBAF-4A228E2157A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ABFC609-A7FF-080F-4440-19E591495D0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47B9D8E-ADBB-00F7-5BBF-EEF05F697A9A}"/>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A8C0ED27-7AFC-0EFC-97A2-66C2EE8188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99C103-3231-3ADA-32BF-017E4DB0175B}"/>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798252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AF5554-0EDA-557C-DE64-6586ADA7D3A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31EFAC-4001-430A-34D5-8D10E12099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FB95727-E828-BFEA-9836-DB5B3843ED0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AAE3A39-2209-4940-7850-D964A311C6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C28B231-D736-F2D2-3A53-DC3D9D07CCD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24A65F4-8F75-E683-DF22-07F826383362}"/>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8" name="フッター プレースホルダー 7">
            <a:extLst>
              <a:ext uri="{FF2B5EF4-FFF2-40B4-BE49-F238E27FC236}">
                <a16:creationId xmlns:a16="http://schemas.microsoft.com/office/drawing/2014/main" id="{D4E004CA-1F7A-3A58-02AF-A538BB168D9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76BCF4C-A9FF-C23D-D272-CED726ACD841}"/>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2775534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913B12-B461-6A32-87AC-493515EB896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52481F6-9EC6-F3D6-1DAE-BE01417B430E}"/>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4" name="フッター プレースホルダー 3">
            <a:extLst>
              <a:ext uri="{FF2B5EF4-FFF2-40B4-BE49-F238E27FC236}">
                <a16:creationId xmlns:a16="http://schemas.microsoft.com/office/drawing/2014/main" id="{85707B71-8132-C4E1-BEEF-EE3CAE46C5C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EAF802C-4C48-95AB-2472-091F59ACC25E}"/>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2011956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1574375-5DD0-E4A4-E322-1366A41BC0C0}"/>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3" name="フッター プレースホルダー 2">
            <a:extLst>
              <a:ext uri="{FF2B5EF4-FFF2-40B4-BE49-F238E27FC236}">
                <a16:creationId xmlns:a16="http://schemas.microsoft.com/office/drawing/2014/main" id="{77E9CB52-0E47-BC73-7600-C3633F24F7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B50B4E-A0DE-ED4C-0854-9D16ABB219D5}"/>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1909830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B605A4-04BD-E825-B4F3-C8228244521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B853133-5609-1D3A-373E-97AC5EDD5B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452152C-716D-C826-EF31-AB53F12D65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06163DA-B8A6-A49F-C9B4-ECEF0C9F348E}"/>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8F346E5D-889B-A525-A72B-4534C4E38B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3CAFD24-C947-C9BA-8962-A80F4C97B669}"/>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463939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3D42AB-361A-C8F3-8267-FAA4CDC35A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64D64F1-4BCF-F207-5D9C-0F3BDCEC93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D10B0F-72A5-7B1E-CE71-42B0DED6E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177767-E59A-D462-BB3B-707DF0029BA3}"/>
              </a:ext>
            </a:extLst>
          </p:cNvPr>
          <p:cNvSpPr>
            <a:spLocks noGrp="1"/>
          </p:cNvSpPr>
          <p:nvPr>
            <p:ph type="dt" sz="half" idx="10"/>
          </p:nvPr>
        </p:nvSpPr>
        <p:spPr/>
        <p:txBody>
          <a:bodyPr/>
          <a:lstStyle/>
          <a:p>
            <a:fld id="{316AD9C5-E12C-4296-9837-D2E2038145E8}" type="datetimeFigureOut">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AE100358-8E5C-331D-28AA-E3FB966149B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CCF20EC-4560-7495-48A7-B9C131DF69D7}"/>
              </a:ext>
            </a:extLst>
          </p:cNvPr>
          <p:cNvSpPr>
            <a:spLocks noGrp="1"/>
          </p:cNvSpPr>
          <p:nvPr>
            <p:ph type="sldNum" sz="quarter" idx="12"/>
          </p:nvPr>
        </p:nvSpPr>
        <p:spPr/>
        <p:txBody>
          <a:body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3777622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119ABF3-D2E0-A6FF-AE85-1D01D9C69E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F11FEC2-B69B-6777-DA3A-78AC97C6E0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92528B-6A01-0320-C340-F7FBB8CD16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6AD9C5-E12C-4296-9837-D2E2038145E8}" type="datetimeFigureOut">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A1436888-E4B1-932D-3420-07DB3FF6AB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BC661B6-BCC3-6117-0D54-79AEEADDBF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E25373-F8E0-41C8-90D1-E60D69C1E9C8}" type="slidenum">
              <a:rPr kumimoji="1" lang="ja-JP" altLang="en-US" smtClean="0"/>
              <a:t>‹#›</a:t>
            </a:fld>
            <a:endParaRPr kumimoji="1" lang="ja-JP" altLang="en-US"/>
          </a:p>
        </p:txBody>
      </p:sp>
    </p:spTree>
    <p:extLst>
      <p:ext uri="{BB962C8B-B14F-4D97-AF65-F5344CB8AC3E}">
        <p14:creationId xmlns:p14="http://schemas.microsoft.com/office/powerpoint/2010/main" val="3295809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B02079-6976-EBD7-651F-440945CD7D46}"/>
              </a:ext>
            </a:extLst>
          </p:cNvPr>
          <p:cNvSpPr>
            <a:spLocks noGrp="1"/>
          </p:cNvSpPr>
          <p:nvPr>
            <p:ph type="ctrTitle"/>
          </p:nvPr>
        </p:nvSpPr>
        <p:spPr>
          <a:xfrm>
            <a:off x="1409700" y="500063"/>
            <a:ext cx="9144000" cy="2387600"/>
          </a:xfrm>
        </p:spPr>
        <p:txBody>
          <a:bodyPr/>
          <a:lstStyle/>
          <a:p>
            <a:r>
              <a:rPr lang="ja-JP" altLang="en-US" b="1" dirty="0"/>
              <a:t>学籍簿登録申請</a:t>
            </a:r>
            <a:br>
              <a:rPr lang="ja-JP" altLang="en-US" b="1" dirty="0"/>
            </a:br>
            <a:r>
              <a:rPr lang="ja-JP" altLang="en-US" b="1" dirty="0"/>
              <a:t>について</a:t>
            </a:r>
            <a:endParaRPr kumimoji="1" lang="ja-JP" altLang="en-US" dirty="0"/>
          </a:p>
        </p:txBody>
      </p:sp>
      <p:sp>
        <p:nvSpPr>
          <p:cNvPr id="3" name="字幕 2">
            <a:extLst>
              <a:ext uri="{FF2B5EF4-FFF2-40B4-BE49-F238E27FC236}">
                <a16:creationId xmlns:a16="http://schemas.microsoft.com/office/drawing/2014/main" id="{14AB4EE5-DF51-3566-6295-511A0DCD2D53}"/>
              </a:ext>
            </a:extLst>
          </p:cNvPr>
          <p:cNvSpPr>
            <a:spLocks noGrp="1"/>
          </p:cNvSpPr>
          <p:nvPr>
            <p:ph type="subTitle" idx="1"/>
          </p:nvPr>
        </p:nvSpPr>
        <p:spPr>
          <a:xfrm>
            <a:off x="730250" y="2717800"/>
            <a:ext cx="10731500" cy="3103526"/>
          </a:xfrm>
        </p:spPr>
        <p:txBody>
          <a:bodyPr>
            <a:normAutofit fontScale="92500"/>
          </a:bodyPr>
          <a:lstStyle/>
          <a:p>
            <a:pPr algn="l"/>
            <a:endParaRPr lang="en-US" altLang="ja-JP" dirty="0"/>
          </a:p>
          <a:p>
            <a:pPr algn="l"/>
            <a:r>
              <a:rPr lang="ja-JP" altLang="en-US" dirty="0"/>
              <a:t>新入生関係書類に同封している、</a:t>
            </a:r>
            <a:endParaRPr lang="en-US" altLang="ja-JP" dirty="0"/>
          </a:p>
          <a:p>
            <a:pPr algn="l"/>
            <a:r>
              <a:rPr lang="en-US" altLang="ja-JP" sz="3200" b="1" dirty="0"/>
              <a:t>『</a:t>
            </a:r>
            <a:r>
              <a:rPr lang="ja-JP" altLang="en-US" sz="3200" b="1" dirty="0"/>
              <a:t>学生ポータルサイトログイン </a:t>
            </a:r>
            <a:r>
              <a:rPr lang="en-US" altLang="ja-JP" sz="3200" b="1" dirty="0"/>
              <a:t>ID / </a:t>
            </a:r>
            <a:r>
              <a:rPr lang="ja-JP" altLang="en-US" sz="3200" b="1" dirty="0"/>
              <a:t>パスワード通知書</a:t>
            </a:r>
            <a:r>
              <a:rPr lang="en-US" altLang="ja-JP" sz="3200" b="1" dirty="0"/>
              <a:t>』</a:t>
            </a:r>
          </a:p>
          <a:p>
            <a:pPr algn="l"/>
            <a:r>
              <a:rPr lang="ja-JP" altLang="en-US" dirty="0"/>
              <a:t>に記載の</a:t>
            </a:r>
            <a:r>
              <a:rPr lang="en-US" altLang="ja-JP" dirty="0"/>
              <a:t>QR</a:t>
            </a:r>
            <a:r>
              <a:rPr lang="ja-JP" altLang="en-US" dirty="0"/>
              <a:t>コードから接続してください。</a:t>
            </a:r>
            <a:endParaRPr lang="en-US" altLang="ja-JP" dirty="0"/>
          </a:p>
          <a:p>
            <a:pPr algn="l"/>
            <a:endParaRPr kumimoji="1" lang="en-US" altLang="ja-JP" dirty="0"/>
          </a:p>
          <a:p>
            <a:r>
              <a:rPr lang="ja-JP" altLang="en-US" sz="3600" b="1" dirty="0">
                <a:solidFill>
                  <a:srgbClr val="FF0000"/>
                </a:solidFill>
              </a:rPr>
              <a:t>手続期日：</a:t>
            </a:r>
            <a:r>
              <a:rPr lang="ja-JP" altLang="en-US" sz="3600" b="1" u="sng" dirty="0">
                <a:solidFill>
                  <a:srgbClr val="FF0000"/>
                </a:solidFill>
              </a:rPr>
              <a:t>２０２６年３月１０日（火）</a:t>
            </a:r>
            <a:r>
              <a:rPr lang="en-US" altLang="ja-JP" sz="3600" b="1" u="sng" dirty="0">
                <a:solidFill>
                  <a:srgbClr val="FF0000"/>
                </a:solidFill>
              </a:rPr>
              <a:t>16</a:t>
            </a:r>
            <a:r>
              <a:rPr lang="ja-JP" altLang="en-US" sz="3600" b="1" u="sng" dirty="0">
                <a:solidFill>
                  <a:srgbClr val="FF0000"/>
                </a:solidFill>
              </a:rPr>
              <a:t>：</a:t>
            </a:r>
            <a:r>
              <a:rPr lang="en-US" altLang="ja-JP" sz="3600" b="1" u="sng" dirty="0">
                <a:solidFill>
                  <a:srgbClr val="FF0000"/>
                </a:solidFill>
              </a:rPr>
              <a:t>00</a:t>
            </a:r>
            <a:r>
              <a:rPr lang="ja-JP" altLang="en-US" sz="3600" b="1" u="sng" dirty="0">
                <a:solidFill>
                  <a:srgbClr val="FF0000"/>
                </a:solidFill>
              </a:rPr>
              <a:t>厳守</a:t>
            </a:r>
            <a:r>
              <a:rPr kumimoji="1" lang="ja-JP" altLang="en-US" sz="3600" b="1" u="sng" dirty="0">
                <a:solidFill>
                  <a:srgbClr val="FF0000"/>
                </a:solidFill>
              </a:rPr>
              <a:t>　</a:t>
            </a:r>
          </a:p>
        </p:txBody>
      </p:sp>
      <p:pic>
        <p:nvPicPr>
          <p:cNvPr id="5" name="図 4" descr="アイコン&#10;&#10;AI 生成コンテンツは誤りを含む可能性があります。">
            <a:extLst>
              <a:ext uri="{FF2B5EF4-FFF2-40B4-BE49-F238E27FC236}">
                <a16:creationId xmlns:a16="http://schemas.microsoft.com/office/drawing/2014/main" id="{C31925E9-4C4D-662A-8DA8-7035B9540324}"/>
              </a:ext>
            </a:extLst>
          </p:cNvPr>
          <p:cNvPicPr>
            <a:picLocks noChangeAspect="1"/>
          </p:cNvPicPr>
          <p:nvPr/>
        </p:nvPicPr>
        <p:blipFill>
          <a:blip r:embed="rId2"/>
          <a:stretch>
            <a:fillRect/>
          </a:stretch>
        </p:blipFill>
        <p:spPr>
          <a:xfrm>
            <a:off x="6990837" y="5618126"/>
            <a:ext cx="3677163" cy="523948"/>
          </a:xfrm>
          <a:prstGeom prst="rect">
            <a:avLst/>
          </a:prstGeom>
        </p:spPr>
      </p:pic>
      <p:sp>
        <p:nvSpPr>
          <p:cNvPr id="6" name="正方形/長方形 5">
            <a:extLst>
              <a:ext uri="{FF2B5EF4-FFF2-40B4-BE49-F238E27FC236}">
                <a16:creationId xmlns:a16="http://schemas.microsoft.com/office/drawing/2014/main" id="{CF1C133F-8F71-4A43-DEA4-BB4B566DD361}"/>
              </a:ext>
            </a:extLst>
          </p:cNvPr>
          <p:cNvSpPr/>
          <p:nvPr/>
        </p:nvSpPr>
        <p:spPr>
          <a:xfrm>
            <a:off x="9550400" y="5643526"/>
            <a:ext cx="1003300" cy="1778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38139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8133DB-92DD-516F-1413-0957CBB8F95F}"/>
              </a:ext>
            </a:extLst>
          </p:cNvPr>
          <p:cNvSpPr>
            <a:spLocks noGrp="1"/>
          </p:cNvSpPr>
          <p:nvPr>
            <p:ph type="title"/>
          </p:nvPr>
        </p:nvSpPr>
        <p:spPr/>
        <p:txBody>
          <a:bodyPr/>
          <a:lstStyle/>
          <a:p>
            <a:r>
              <a:rPr lang="ja-JP" altLang="en-US" b="1" dirty="0"/>
              <a:t>学籍簿登録申請方法④</a:t>
            </a:r>
            <a:endParaRPr kumimoji="1" lang="ja-JP" altLang="en-US" dirty="0"/>
          </a:p>
        </p:txBody>
      </p:sp>
      <p:sp>
        <p:nvSpPr>
          <p:cNvPr id="3" name="コンテンツ プレースホルダー 2">
            <a:extLst>
              <a:ext uri="{FF2B5EF4-FFF2-40B4-BE49-F238E27FC236}">
                <a16:creationId xmlns:a16="http://schemas.microsoft.com/office/drawing/2014/main" id="{81F03DA2-AC53-C40C-B9ED-B66B6B1638F5}"/>
              </a:ext>
            </a:extLst>
          </p:cNvPr>
          <p:cNvSpPr>
            <a:spLocks noGrp="1"/>
          </p:cNvSpPr>
          <p:nvPr>
            <p:ph idx="1"/>
          </p:nvPr>
        </p:nvSpPr>
        <p:spPr/>
        <p:txBody>
          <a:bodyPr>
            <a:normAutofit lnSpcReduction="10000"/>
          </a:bodyPr>
          <a:lstStyle/>
          <a:p>
            <a:pPr marL="0" indent="0">
              <a:buNone/>
            </a:pPr>
            <a:r>
              <a:rPr kumimoji="1" lang="ja-JP" altLang="en-US" dirty="0"/>
              <a:t>③学歴</a:t>
            </a:r>
            <a:endParaRPr kumimoji="1" lang="en-US" altLang="ja-JP" dirty="0"/>
          </a:p>
          <a:p>
            <a:pPr marL="0" indent="0">
              <a:buNone/>
            </a:pPr>
            <a:r>
              <a:rPr lang="ja-JP" altLang="en-US" b="1" dirty="0"/>
              <a:t>今年、高等学校を卒業した方は入力しなくてかまいません。</a:t>
            </a:r>
            <a:endParaRPr lang="en-US" altLang="ja-JP" b="1" dirty="0"/>
          </a:p>
          <a:p>
            <a:pPr marL="0" indent="0">
              <a:buNone/>
            </a:pPr>
            <a:r>
              <a:rPr kumimoji="1" lang="ja-JP" altLang="en-US" dirty="0"/>
              <a:t>大学</a:t>
            </a:r>
            <a:r>
              <a:rPr kumimoji="1" lang="en-US" altLang="ja-JP" dirty="0"/>
              <a:t>/</a:t>
            </a:r>
            <a:r>
              <a:rPr kumimoji="1" lang="ja-JP" altLang="en-US" dirty="0"/>
              <a:t>専門学校以上の学歴をお持ちの方のみ、最終学歴を入力してください。</a:t>
            </a:r>
            <a:r>
              <a:rPr kumimoji="1" lang="en-US" altLang="ja-JP" sz="1800" dirty="0"/>
              <a:t>※</a:t>
            </a:r>
            <a:r>
              <a:rPr kumimoji="1" lang="ja-JP" altLang="en-US" sz="1800" dirty="0"/>
              <a:t>中途退学の場合も入力します。</a:t>
            </a:r>
            <a:r>
              <a:rPr kumimoji="1" lang="en-US" altLang="ja-JP" sz="1800" dirty="0"/>
              <a:t>(</a:t>
            </a:r>
            <a:r>
              <a:rPr kumimoji="1" lang="ja-JP" altLang="en-US" sz="1800" dirty="0"/>
              <a:t>卒業を退学に読み替えて入力してください。</a:t>
            </a:r>
            <a:r>
              <a:rPr kumimoji="1" lang="en-US" altLang="ja-JP" sz="1800" dirty="0"/>
              <a:t>)</a:t>
            </a:r>
          </a:p>
          <a:p>
            <a:pPr marL="0" indent="0">
              <a:buNone/>
            </a:pPr>
            <a:r>
              <a:rPr lang="ja-JP" altLang="en-US" dirty="0"/>
              <a:t>学校名の入力欄に学校名及び学部</a:t>
            </a:r>
            <a:r>
              <a:rPr lang="en-US" altLang="ja-JP" dirty="0"/>
              <a:t>(</a:t>
            </a:r>
            <a:r>
              <a:rPr lang="ja-JP" altLang="en-US" dirty="0"/>
              <a:t>科</a:t>
            </a:r>
            <a:r>
              <a:rPr lang="en-US" altLang="ja-JP" dirty="0"/>
              <a:t>)</a:t>
            </a:r>
            <a:r>
              <a:rPr lang="ja-JP" altLang="en-US" dirty="0"/>
              <a:t>名を入力してください。</a:t>
            </a:r>
            <a:endParaRPr lang="en-US" altLang="ja-JP" dirty="0"/>
          </a:p>
          <a:p>
            <a:pPr marL="0" indent="0">
              <a:buNone/>
            </a:pPr>
            <a:r>
              <a:rPr kumimoji="1" lang="ja-JP" altLang="en-US" dirty="0"/>
              <a:t>（例）○○大学△</a:t>
            </a:r>
            <a:r>
              <a:rPr lang="ja-JP" altLang="en-US" dirty="0"/>
              <a:t> △ △ △学部□ □ □専攻</a:t>
            </a:r>
            <a:endParaRPr lang="en-US" altLang="ja-JP" dirty="0"/>
          </a:p>
          <a:p>
            <a:pPr marL="0" indent="0">
              <a:buNone/>
            </a:pPr>
            <a:endParaRPr kumimoji="1" lang="en-US" altLang="ja-JP" dirty="0"/>
          </a:p>
          <a:p>
            <a:pPr marL="0" indent="0">
              <a:buNone/>
            </a:pPr>
            <a:r>
              <a:rPr kumimoji="1" lang="ja-JP" altLang="en-US" dirty="0"/>
              <a:t>④家族構成</a:t>
            </a:r>
            <a:endParaRPr kumimoji="1" lang="en-US" altLang="ja-JP" dirty="0"/>
          </a:p>
          <a:p>
            <a:pPr marL="0" indent="0">
              <a:buNone/>
            </a:pPr>
            <a:r>
              <a:rPr lang="ja-JP" altLang="en-US" dirty="0"/>
              <a:t>職名には勤務先や通っている学校を入力してください。</a:t>
            </a:r>
            <a:endParaRPr kumimoji="1" lang="ja-JP" altLang="en-US" dirty="0"/>
          </a:p>
        </p:txBody>
      </p:sp>
    </p:spTree>
    <p:extLst>
      <p:ext uri="{BB962C8B-B14F-4D97-AF65-F5344CB8AC3E}">
        <p14:creationId xmlns:p14="http://schemas.microsoft.com/office/powerpoint/2010/main" val="3668029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3F7422-7621-4FAC-7049-DB120FF5B83F}"/>
              </a:ext>
            </a:extLst>
          </p:cNvPr>
          <p:cNvSpPr>
            <a:spLocks noGrp="1"/>
          </p:cNvSpPr>
          <p:nvPr>
            <p:ph type="title"/>
          </p:nvPr>
        </p:nvSpPr>
        <p:spPr/>
        <p:txBody>
          <a:bodyPr/>
          <a:lstStyle/>
          <a:p>
            <a:r>
              <a:rPr lang="ja-JP" altLang="en-US" b="1" dirty="0"/>
              <a:t>学籍簿登録申請方法⑤</a:t>
            </a:r>
            <a:endParaRPr kumimoji="1" lang="ja-JP" altLang="en-US" dirty="0"/>
          </a:p>
        </p:txBody>
      </p:sp>
      <p:pic>
        <p:nvPicPr>
          <p:cNvPr id="5" name="コンテンツ プレースホルダー 4" descr="グラフィカル ユーザー インターフェイス&#10;&#10;AI 生成コンテンツは誤りを含む可能性があります。">
            <a:extLst>
              <a:ext uri="{FF2B5EF4-FFF2-40B4-BE49-F238E27FC236}">
                <a16:creationId xmlns:a16="http://schemas.microsoft.com/office/drawing/2014/main" id="{9852740E-E897-CBF8-1BAA-10D73BC4F391}"/>
              </a:ext>
            </a:extLst>
          </p:cNvPr>
          <p:cNvPicPr>
            <a:picLocks noGrp="1" noChangeAspect="1"/>
          </p:cNvPicPr>
          <p:nvPr>
            <p:ph idx="1"/>
          </p:nvPr>
        </p:nvPicPr>
        <p:blipFill>
          <a:blip r:embed="rId2"/>
          <a:stretch>
            <a:fillRect/>
          </a:stretch>
        </p:blipFill>
        <p:spPr>
          <a:xfrm>
            <a:off x="622300" y="1379990"/>
            <a:ext cx="9078780" cy="4923973"/>
          </a:xfrm>
          <a:prstGeom prst="rect">
            <a:avLst/>
          </a:prstGeom>
        </p:spPr>
      </p:pic>
      <p:sp>
        <p:nvSpPr>
          <p:cNvPr id="17" name="楕円 16">
            <a:extLst>
              <a:ext uri="{FF2B5EF4-FFF2-40B4-BE49-F238E27FC236}">
                <a16:creationId xmlns:a16="http://schemas.microsoft.com/office/drawing/2014/main" id="{DB19E56C-712A-4268-8B83-461579B44A36}"/>
              </a:ext>
            </a:extLst>
          </p:cNvPr>
          <p:cNvSpPr/>
          <p:nvPr/>
        </p:nvSpPr>
        <p:spPr>
          <a:xfrm>
            <a:off x="5400067" y="5365501"/>
            <a:ext cx="1391865" cy="1325563"/>
          </a:xfrm>
          <a:prstGeom prst="ellipse">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矢印コネクタ 19">
            <a:extLst>
              <a:ext uri="{FF2B5EF4-FFF2-40B4-BE49-F238E27FC236}">
                <a16:creationId xmlns:a16="http://schemas.microsoft.com/office/drawing/2014/main" id="{39595A9D-CE59-BAA4-51EC-12160E301973}"/>
              </a:ext>
            </a:extLst>
          </p:cNvPr>
          <p:cNvCxnSpPr>
            <a:cxnSpLocks/>
          </p:cNvCxnSpPr>
          <p:nvPr/>
        </p:nvCxnSpPr>
        <p:spPr>
          <a:xfrm flipH="1">
            <a:off x="7022131" y="5365501"/>
            <a:ext cx="966169" cy="304157"/>
          </a:xfrm>
          <a:prstGeom prst="straightConnector1">
            <a:avLst/>
          </a:prstGeom>
          <a:ln w="762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テキスト ボックス 7">
            <a:extLst>
              <a:ext uri="{FF2B5EF4-FFF2-40B4-BE49-F238E27FC236}">
                <a16:creationId xmlns:a16="http://schemas.microsoft.com/office/drawing/2014/main" id="{AC3FACFD-2E4B-D9E2-A1F9-D979A51BEF65}"/>
              </a:ext>
            </a:extLst>
          </p:cNvPr>
          <p:cNvSpPr txBox="1"/>
          <p:nvPr/>
        </p:nvSpPr>
        <p:spPr>
          <a:xfrm>
            <a:off x="8218499" y="4317250"/>
            <a:ext cx="3601899" cy="2092881"/>
          </a:xfrm>
          <a:prstGeom prst="rect">
            <a:avLst/>
          </a:prstGeom>
          <a:solidFill>
            <a:schemeClr val="tx2">
              <a:lumMod val="50000"/>
              <a:lumOff val="50000"/>
            </a:schemeClr>
          </a:solidFill>
          <a:ln>
            <a:solidFill>
              <a:schemeClr val="accent4">
                <a:lumMod val="40000"/>
                <a:lumOff val="60000"/>
              </a:schemeClr>
            </a:solidFill>
          </a:ln>
        </p:spPr>
        <p:txBody>
          <a:bodyPr wrap="square" rtlCol="0">
            <a:spAutoFit/>
          </a:bodyPr>
          <a:lstStyle/>
          <a:p>
            <a:r>
              <a:rPr kumimoji="1" lang="ja-JP" altLang="en-US" sz="2800" dirty="0"/>
              <a:t>登録内容に漏れや誤入力がないか確認し、申請を押下してください。</a:t>
            </a:r>
            <a:endParaRPr kumimoji="1" lang="en-US" altLang="ja-JP" sz="2800" dirty="0"/>
          </a:p>
          <a:p>
            <a:endParaRPr lang="en-US" altLang="ja-JP" dirty="0"/>
          </a:p>
        </p:txBody>
      </p:sp>
    </p:spTree>
    <p:extLst>
      <p:ext uri="{BB962C8B-B14F-4D97-AF65-F5344CB8AC3E}">
        <p14:creationId xmlns:p14="http://schemas.microsoft.com/office/powerpoint/2010/main" val="555192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F66DED-E4E5-AAED-302C-1E736AE893FA}"/>
              </a:ext>
            </a:extLst>
          </p:cNvPr>
          <p:cNvSpPr>
            <a:spLocks noGrp="1"/>
          </p:cNvSpPr>
          <p:nvPr>
            <p:ph type="title"/>
          </p:nvPr>
        </p:nvSpPr>
        <p:spPr/>
        <p:txBody>
          <a:bodyPr/>
          <a:lstStyle/>
          <a:p>
            <a:endParaRPr kumimoji="1" lang="ja-JP" altLang="en-US" dirty="0"/>
          </a:p>
        </p:txBody>
      </p:sp>
      <p:sp>
        <p:nvSpPr>
          <p:cNvPr id="4" name="コンテンツ プレースホルダー 2">
            <a:extLst>
              <a:ext uri="{FF2B5EF4-FFF2-40B4-BE49-F238E27FC236}">
                <a16:creationId xmlns:a16="http://schemas.microsoft.com/office/drawing/2014/main" id="{495133A7-29B7-676C-1662-DCE3F6DBAEEC}"/>
              </a:ext>
            </a:extLst>
          </p:cNvPr>
          <p:cNvSpPr>
            <a:spLocks noGrp="1"/>
          </p:cNvSpPr>
          <p:nvPr>
            <p:ph idx="1"/>
          </p:nvPr>
        </p:nvSpPr>
        <p:spPr>
          <a:xfrm>
            <a:off x="838200" y="1825625"/>
            <a:ext cx="10515600" cy="4351338"/>
          </a:xfrm>
        </p:spPr>
        <p:txBody>
          <a:bodyPr>
            <a:normAutofit/>
          </a:bodyPr>
          <a:lstStyle/>
          <a:p>
            <a:pPr marL="0" indent="0" algn="ctr">
              <a:buNone/>
            </a:pPr>
            <a:r>
              <a:rPr kumimoji="1" lang="ja-JP" altLang="en-US" sz="6000" dirty="0"/>
              <a:t>申請完了！！</a:t>
            </a:r>
            <a:endParaRPr kumimoji="1" lang="en-US" altLang="ja-JP" sz="6000" dirty="0"/>
          </a:p>
          <a:p>
            <a:pPr marL="0" indent="0" algn="ctr">
              <a:buNone/>
            </a:pPr>
            <a:endParaRPr kumimoji="1" lang="en-US" altLang="ja-JP" sz="6000" dirty="0"/>
          </a:p>
          <a:p>
            <a:pPr marL="0" indent="0" algn="ctr">
              <a:buNone/>
            </a:pPr>
            <a:r>
              <a:rPr lang="ja-JP" altLang="en-US" sz="5400" dirty="0"/>
              <a:t>ご協力ありがとうございました。</a:t>
            </a:r>
            <a:endParaRPr kumimoji="1" lang="ja-JP" altLang="en-US" sz="5400" dirty="0"/>
          </a:p>
        </p:txBody>
      </p:sp>
    </p:spTree>
    <p:extLst>
      <p:ext uri="{BB962C8B-B14F-4D97-AF65-F5344CB8AC3E}">
        <p14:creationId xmlns:p14="http://schemas.microsoft.com/office/powerpoint/2010/main" val="90389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6EAF14-A2DE-A6F0-633E-C74616B6719E}"/>
              </a:ext>
            </a:extLst>
          </p:cNvPr>
          <p:cNvSpPr>
            <a:spLocks noGrp="1"/>
          </p:cNvSpPr>
          <p:nvPr>
            <p:ph type="title"/>
          </p:nvPr>
        </p:nvSpPr>
        <p:spPr/>
        <p:txBody>
          <a:bodyPr/>
          <a:lstStyle/>
          <a:p>
            <a:r>
              <a:rPr lang="ja-JP" altLang="en-US" b="1" dirty="0"/>
              <a:t>学籍簿登録申請方法①</a:t>
            </a:r>
            <a:endParaRPr kumimoji="1" lang="ja-JP" altLang="en-US" dirty="0"/>
          </a:p>
        </p:txBody>
      </p:sp>
      <p:sp>
        <p:nvSpPr>
          <p:cNvPr id="3" name="コンテンツ プレースホルダー 2">
            <a:extLst>
              <a:ext uri="{FF2B5EF4-FFF2-40B4-BE49-F238E27FC236}">
                <a16:creationId xmlns:a16="http://schemas.microsoft.com/office/drawing/2014/main" id="{AD1C064D-9997-572B-8F71-2E68CA2F133E}"/>
              </a:ext>
            </a:extLst>
          </p:cNvPr>
          <p:cNvSpPr>
            <a:spLocks noGrp="1"/>
          </p:cNvSpPr>
          <p:nvPr>
            <p:ph idx="1"/>
          </p:nvPr>
        </p:nvSpPr>
        <p:spPr>
          <a:xfrm>
            <a:off x="838200" y="1690688"/>
            <a:ext cx="10515600" cy="4351338"/>
          </a:xfrm>
        </p:spPr>
        <p:txBody>
          <a:bodyPr>
            <a:normAutofit/>
          </a:bodyPr>
          <a:lstStyle/>
          <a:p>
            <a:pPr marL="0" indent="0">
              <a:buNone/>
            </a:pPr>
            <a:endParaRPr kumimoji="1" lang="en-US" altLang="ja-JP" sz="4800" dirty="0"/>
          </a:p>
          <a:p>
            <a:pPr marL="0" indent="0">
              <a:buNone/>
            </a:pPr>
            <a:r>
              <a:rPr kumimoji="1" lang="en-US" altLang="ja-JP" sz="4800" dirty="0"/>
              <a:t>QR</a:t>
            </a:r>
            <a:r>
              <a:rPr kumimoji="1" lang="ja-JP" altLang="en-US" sz="4800" dirty="0"/>
              <a:t>コードから</a:t>
            </a:r>
            <a:endParaRPr kumimoji="1" lang="en-US" altLang="ja-JP" sz="4800" dirty="0"/>
          </a:p>
          <a:p>
            <a:pPr marL="0" indent="0">
              <a:buNone/>
            </a:pPr>
            <a:r>
              <a:rPr kumimoji="1" lang="ja-JP" altLang="en-US" sz="4800" dirty="0"/>
              <a:t>学生ポータルに</a:t>
            </a:r>
            <a:endParaRPr lang="en-US" altLang="ja-JP" sz="4800" dirty="0"/>
          </a:p>
          <a:p>
            <a:pPr marL="0" indent="0">
              <a:buNone/>
            </a:pPr>
            <a:r>
              <a:rPr kumimoji="1" lang="ja-JP" altLang="en-US" sz="4800" dirty="0"/>
              <a:t>アクセス</a:t>
            </a:r>
          </a:p>
        </p:txBody>
      </p:sp>
      <p:pic>
        <p:nvPicPr>
          <p:cNvPr id="5" name="図 4" descr="QR コード&#10;&#10;AI 生成コンテンツは誤りを含む可能性があります。">
            <a:extLst>
              <a:ext uri="{FF2B5EF4-FFF2-40B4-BE49-F238E27FC236}">
                <a16:creationId xmlns:a16="http://schemas.microsoft.com/office/drawing/2014/main" id="{E064564A-E86E-4EB2-EAB2-DC09A51D9057}"/>
              </a:ext>
            </a:extLst>
          </p:cNvPr>
          <p:cNvPicPr>
            <a:picLocks noChangeAspect="1"/>
          </p:cNvPicPr>
          <p:nvPr/>
        </p:nvPicPr>
        <p:blipFill>
          <a:blip r:embed="rId2"/>
          <a:stretch>
            <a:fillRect/>
          </a:stretch>
        </p:blipFill>
        <p:spPr>
          <a:xfrm>
            <a:off x="6643556" y="2077002"/>
            <a:ext cx="3567244" cy="3295626"/>
          </a:xfrm>
          <a:prstGeom prst="rect">
            <a:avLst/>
          </a:prstGeom>
        </p:spPr>
      </p:pic>
    </p:spTree>
    <p:extLst>
      <p:ext uri="{BB962C8B-B14F-4D97-AF65-F5344CB8AC3E}">
        <p14:creationId xmlns:p14="http://schemas.microsoft.com/office/powerpoint/2010/main" val="1610249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CF5147-7D20-EDCC-DB18-A76EE9D8839A}"/>
              </a:ext>
            </a:extLst>
          </p:cNvPr>
          <p:cNvSpPr>
            <a:spLocks noGrp="1"/>
          </p:cNvSpPr>
          <p:nvPr>
            <p:ph type="title"/>
          </p:nvPr>
        </p:nvSpPr>
        <p:spPr/>
        <p:txBody>
          <a:bodyPr/>
          <a:lstStyle/>
          <a:p>
            <a:r>
              <a:rPr lang="ja-JP" altLang="en-US" b="1" dirty="0"/>
              <a:t>学籍簿登録申請方法②</a:t>
            </a:r>
            <a:endParaRPr kumimoji="1" lang="ja-JP" altLang="en-US" dirty="0"/>
          </a:p>
        </p:txBody>
      </p:sp>
      <p:pic>
        <p:nvPicPr>
          <p:cNvPr id="4" name="コンテンツ プレースホルダー 4">
            <a:extLst>
              <a:ext uri="{FF2B5EF4-FFF2-40B4-BE49-F238E27FC236}">
                <a16:creationId xmlns:a16="http://schemas.microsoft.com/office/drawing/2014/main" id="{DBDF4431-4142-A5E0-1255-3BD556FB8F26}"/>
              </a:ext>
            </a:extLst>
          </p:cNvPr>
          <p:cNvPicPr>
            <a:picLocks noGrp="1" noChangeAspect="1"/>
          </p:cNvPicPr>
          <p:nvPr>
            <p:ph idx="1"/>
          </p:nvPr>
        </p:nvPicPr>
        <p:blipFill>
          <a:blip r:embed="rId2"/>
          <a:stretch>
            <a:fillRect/>
          </a:stretch>
        </p:blipFill>
        <p:spPr>
          <a:xfrm>
            <a:off x="5228890" y="1437254"/>
            <a:ext cx="6314086" cy="4858206"/>
          </a:xfrm>
          <a:prstGeom prst="rect">
            <a:avLst/>
          </a:prstGeom>
        </p:spPr>
      </p:pic>
      <p:sp>
        <p:nvSpPr>
          <p:cNvPr id="5" name="Content Placeholder 8">
            <a:extLst>
              <a:ext uri="{FF2B5EF4-FFF2-40B4-BE49-F238E27FC236}">
                <a16:creationId xmlns:a16="http://schemas.microsoft.com/office/drawing/2014/main" id="{9B566495-C72A-3DB0-FBDD-7D4D470BEC6F}"/>
              </a:ext>
            </a:extLst>
          </p:cNvPr>
          <p:cNvSpPr txBox="1">
            <a:spLocks/>
          </p:cNvSpPr>
          <p:nvPr/>
        </p:nvSpPr>
        <p:spPr>
          <a:xfrm>
            <a:off x="838200" y="2130425"/>
            <a:ext cx="6190412" cy="3471864"/>
          </a:xfrm>
          <a:prstGeom prst="rect">
            <a:avLst/>
          </a:prstGeom>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000" b="1" dirty="0">
                <a:solidFill>
                  <a:schemeClr val="tx1">
                    <a:alpha val="80000"/>
                  </a:schemeClr>
                </a:solidFill>
              </a:rPr>
              <a:t>ユーザー</a:t>
            </a:r>
            <a:r>
              <a:rPr lang="en-US" altLang="ja-JP" sz="4000" b="1" dirty="0">
                <a:solidFill>
                  <a:schemeClr val="tx1">
                    <a:alpha val="80000"/>
                  </a:schemeClr>
                </a:solidFill>
              </a:rPr>
              <a:t>ID</a:t>
            </a:r>
            <a:r>
              <a:rPr lang="ja-JP" altLang="en-US" sz="4000" b="1" dirty="0">
                <a:solidFill>
                  <a:schemeClr val="tx1">
                    <a:alpha val="80000"/>
                  </a:schemeClr>
                </a:solidFill>
              </a:rPr>
              <a:t>：７桁</a:t>
            </a:r>
            <a:endParaRPr lang="en-US" altLang="ja-JP" sz="4000" b="1" dirty="0">
              <a:solidFill>
                <a:schemeClr val="tx1">
                  <a:alpha val="80000"/>
                </a:schemeClr>
              </a:solidFill>
            </a:endParaRPr>
          </a:p>
          <a:p>
            <a:pPr marL="0" indent="0">
              <a:buFont typeface="Arial" panose="020B0604020202020204" pitchFamily="34" charset="0"/>
              <a:buNone/>
            </a:pPr>
            <a:r>
              <a:rPr lang="ja-JP" altLang="en-US" sz="4000" dirty="0">
                <a:solidFill>
                  <a:schemeClr val="tx1">
                    <a:alpha val="80000"/>
                  </a:schemeClr>
                </a:solidFill>
              </a:rPr>
              <a:t>　</a:t>
            </a:r>
            <a:r>
              <a:rPr lang="ja-JP" altLang="en-US" sz="3200" dirty="0">
                <a:solidFill>
                  <a:schemeClr val="tx1">
                    <a:alpha val="80000"/>
                  </a:schemeClr>
                </a:solidFill>
              </a:rPr>
              <a:t>各自の学籍番号</a:t>
            </a:r>
            <a:endParaRPr lang="en-US" altLang="ja-JP" sz="4000" dirty="0">
              <a:solidFill>
                <a:schemeClr val="tx1">
                  <a:alpha val="80000"/>
                </a:schemeClr>
              </a:solidFill>
            </a:endParaRPr>
          </a:p>
          <a:p>
            <a:pPr marL="0" indent="0">
              <a:buFont typeface="Arial" panose="020B0604020202020204" pitchFamily="34" charset="0"/>
              <a:buNone/>
            </a:pPr>
            <a:endParaRPr lang="en-US" altLang="ja-JP" sz="1000" dirty="0">
              <a:solidFill>
                <a:schemeClr val="tx1">
                  <a:alpha val="80000"/>
                </a:schemeClr>
              </a:solidFill>
            </a:endParaRPr>
          </a:p>
          <a:p>
            <a:pPr marL="0" indent="0">
              <a:buFont typeface="Arial" panose="020B0604020202020204" pitchFamily="34" charset="0"/>
              <a:buNone/>
            </a:pPr>
            <a:r>
              <a:rPr lang="ja-JP" altLang="en-US" sz="4000" b="1" dirty="0">
                <a:solidFill>
                  <a:schemeClr val="tx1">
                    <a:alpha val="80000"/>
                  </a:schemeClr>
                </a:solidFill>
              </a:rPr>
              <a:t>パスワード：６桁</a:t>
            </a:r>
            <a:endParaRPr lang="en-US" altLang="ja-JP" sz="4000" b="1" dirty="0">
              <a:solidFill>
                <a:schemeClr val="tx1">
                  <a:alpha val="80000"/>
                </a:schemeClr>
              </a:solidFill>
            </a:endParaRPr>
          </a:p>
          <a:p>
            <a:pPr marL="0" indent="0">
              <a:buFont typeface="Arial" panose="020B0604020202020204" pitchFamily="34" charset="0"/>
              <a:buNone/>
            </a:pPr>
            <a:r>
              <a:rPr lang="ja-JP" altLang="en-US" sz="3200" dirty="0">
                <a:solidFill>
                  <a:schemeClr val="tx1">
                    <a:alpha val="80000"/>
                  </a:schemeClr>
                </a:solidFill>
              </a:rPr>
              <a:t>　 数字のみ</a:t>
            </a:r>
            <a:endParaRPr lang="en-US" altLang="ja-JP" sz="3200" dirty="0">
              <a:solidFill>
                <a:schemeClr val="tx1">
                  <a:alpha val="80000"/>
                </a:schemeClr>
              </a:solidFill>
            </a:endParaRPr>
          </a:p>
          <a:p>
            <a:pPr marL="0" indent="0">
              <a:buFont typeface="Arial" panose="020B0604020202020204" pitchFamily="34" charset="0"/>
              <a:buNone/>
            </a:pPr>
            <a:r>
              <a:rPr lang="ja-JP" altLang="en-US" sz="3200" dirty="0">
                <a:solidFill>
                  <a:schemeClr val="tx1">
                    <a:alpha val="80000"/>
                  </a:schemeClr>
                </a:solidFill>
              </a:rPr>
              <a:t>　　　　</a:t>
            </a:r>
            <a:endParaRPr lang="en-US" altLang="ja-JP" sz="3600" b="1" dirty="0">
              <a:solidFill>
                <a:schemeClr val="tx1">
                  <a:alpha val="80000"/>
                </a:schemeClr>
              </a:solidFill>
              <a:latin typeface="BIZ UDPゴシック" panose="020B0400000000000000" pitchFamily="50" charset="-128"/>
              <a:ea typeface="BIZ UDPゴシック" panose="020B0400000000000000" pitchFamily="50" charset="-128"/>
              <a:cs typeface="ADLaM Display" panose="02010000000000000000" pitchFamily="2" charset="0"/>
            </a:endParaRPr>
          </a:p>
          <a:p>
            <a:pPr marL="0" indent="0">
              <a:buFont typeface="Arial" panose="020B0604020202020204" pitchFamily="34" charset="0"/>
              <a:buNone/>
            </a:pPr>
            <a:r>
              <a:rPr lang="ja-JP" altLang="en-US" sz="3600" b="1" dirty="0">
                <a:solidFill>
                  <a:schemeClr val="tx1">
                    <a:alpha val="80000"/>
                  </a:schemeClr>
                </a:solidFill>
                <a:latin typeface="BIZ UDPゴシック" panose="020B0400000000000000" pitchFamily="50" charset="-128"/>
                <a:ea typeface="BIZ UDPゴシック" panose="020B0400000000000000" pitchFamily="50" charset="-128"/>
                <a:cs typeface="ADLaM Display" panose="02010000000000000000" pitchFamily="2" charset="0"/>
              </a:rPr>
              <a:t>　　　　</a:t>
            </a:r>
            <a:endParaRPr lang="en-US" sz="3200" b="1" dirty="0">
              <a:solidFill>
                <a:schemeClr val="tx1">
                  <a:alpha val="80000"/>
                </a:schemeClr>
              </a:solidFill>
              <a:latin typeface="BIZ UDPゴシック" panose="020B0400000000000000" pitchFamily="50" charset="-128"/>
              <a:ea typeface="BIZ UDPゴシック" panose="020B0400000000000000" pitchFamily="50" charset="-128"/>
              <a:cs typeface="ADLaM Display" panose="02010000000000000000" pitchFamily="2" charset="0"/>
            </a:endParaRPr>
          </a:p>
        </p:txBody>
      </p:sp>
      <p:sp>
        <p:nvSpPr>
          <p:cNvPr id="6" name="矢印: 下 5">
            <a:extLst>
              <a:ext uri="{FF2B5EF4-FFF2-40B4-BE49-F238E27FC236}">
                <a16:creationId xmlns:a16="http://schemas.microsoft.com/office/drawing/2014/main" id="{72C05A54-8421-6210-4CB2-40D4A25671F2}"/>
              </a:ext>
            </a:extLst>
          </p:cNvPr>
          <p:cNvSpPr/>
          <p:nvPr/>
        </p:nvSpPr>
        <p:spPr>
          <a:xfrm>
            <a:off x="2595355" y="4604913"/>
            <a:ext cx="533400" cy="660400"/>
          </a:xfrm>
          <a:prstGeom prst="downArrow">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B2251F03-4126-6123-44B1-5A764D12E124}"/>
              </a:ext>
            </a:extLst>
          </p:cNvPr>
          <p:cNvSpPr/>
          <p:nvPr/>
        </p:nvSpPr>
        <p:spPr>
          <a:xfrm>
            <a:off x="1410138" y="5381626"/>
            <a:ext cx="2903833" cy="660400"/>
          </a:xfrm>
          <a:prstGeom prst="rect">
            <a:avLst/>
          </a:prstGeom>
          <a:solidFill>
            <a:schemeClr val="tx2">
              <a:lumMod val="50000"/>
              <a:lumOff val="50000"/>
            </a:schemeClr>
          </a:solidFill>
          <a:ln>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latin typeface="+mn-ea"/>
              </a:rPr>
              <a:t>ログイン</a:t>
            </a:r>
          </a:p>
        </p:txBody>
      </p:sp>
    </p:spTree>
    <p:extLst>
      <p:ext uri="{BB962C8B-B14F-4D97-AF65-F5344CB8AC3E}">
        <p14:creationId xmlns:p14="http://schemas.microsoft.com/office/powerpoint/2010/main" val="2631387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グラフィカル ユーザー インターフェイス, アプリケーション, Web サイト&#10;&#10;AI 生成コンテンツは誤りを含む可能性があります。">
            <a:extLst>
              <a:ext uri="{FF2B5EF4-FFF2-40B4-BE49-F238E27FC236}">
                <a16:creationId xmlns:a16="http://schemas.microsoft.com/office/drawing/2014/main" id="{AFA00C91-E9E1-C1BD-C804-7F42DCC2F820}"/>
              </a:ext>
            </a:extLst>
          </p:cNvPr>
          <p:cNvPicPr>
            <a:picLocks noChangeAspect="1"/>
          </p:cNvPicPr>
          <p:nvPr/>
        </p:nvPicPr>
        <p:blipFill>
          <a:blip r:embed="rId2"/>
          <a:stretch>
            <a:fillRect/>
          </a:stretch>
        </p:blipFill>
        <p:spPr>
          <a:xfrm>
            <a:off x="484356" y="2066253"/>
            <a:ext cx="5273645" cy="3666102"/>
          </a:xfrm>
          <a:prstGeom prst="rect">
            <a:avLst/>
          </a:prstGeom>
        </p:spPr>
      </p:pic>
      <p:sp>
        <p:nvSpPr>
          <p:cNvPr id="6" name="正方形/長方形 5">
            <a:extLst>
              <a:ext uri="{FF2B5EF4-FFF2-40B4-BE49-F238E27FC236}">
                <a16:creationId xmlns:a16="http://schemas.microsoft.com/office/drawing/2014/main" id="{8CC636AE-0235-4083-2CBB-D97F46BA8501}"/>
              </a:ext>
            </a:extLst>
          </p:cNvPr>
          <p:cNvSpPr/>
          <p:nvPr/>
        </p:nvSpPr>
        <p:spPr>
          <a:xfrm>
            <a:off x="155912" y="3311638"/>
            <a:ext cx="656888" cy="1905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94CFB6EF-C094-E89E-068E-7B4F1C4EBE45}"/>
              </a:ext>
            </a:extLst>
          </p:cNvPr>
          <p:cNvSpPr>
            <a:spLocks noGrp="1"/>
          </p:cNvSpPr>
          <p:nvPr>
            <p:ph type="title"/>
          </p:nvPr>
        </p:nvSpPr>
        <p:spPr>
          <a:xfrm>
            <a:off x="812800" y="565616"/>
            <a:ext cx="6155988" cy="779829"/>
          </a:xfrm>
        </p:spPr>
        <p:txBody>
          <a:bodyPr anchor="b">
            <a:noAutofit/>
          </a:bodyPr>
          <a:lstStyle/>
          <a:p>
            <a:r>
              <a:rPr lang="ja-JP" altLang="en-US" b="1" dirty="0"/>
              <a:t>学籍簿登録申請方法③</a:t>
            </a:r>
            <a:endParaRPr kumimoji="1" lang="ja-JP" altLang="en-US" dirty="0"/>
          </a:p>
        </p:txBody>
      </p:sp>
      <p:sp>
        <p:nvSpPr>
          <p:cNvPr id="9" name="Content Placeholder 8">
            <a:extLst>
              <a:ext uri="{FF2B5EF4-FFF2-40B4-BE49-F238E27FC236}">
                <a16:creationId xmlns:a16="http://schemas.microsoft.com/office/drawing/2014/main" id="{E4B2B479-86D4-FF8E-9334-64C0A5DE4F6B}"/>
              </a:ext>
            </a:extLst>
          </p:cNvPr>
          <p:cNvSpPr>
            <a:spLocks noGrp="1"/>
          </p:cNvSpPr>
          <p:nvPr>
            <p:ph idx="1"/>
          </p:nvPr>
        </p:nvSpPr>
        <p:spPr>
          <a:xfrm>
            <a:off x="269438" y="4814749"/>
            <a:ext cx="1406962" cy="1236781"/>
          </a:xfrm>
          <a:solidFill>
            <a:schemeClr val="tx2">
              <a:lumMod val="50000"/>
              <a:lumOff val="50000"/>
            </a:schemeClr>
          </a:solidFill>
          <a:ln>
            <a:solidFill>
              <a:schemeClr val="accent4">
                <a:lumMod val="40000"/>
                <a:lumOff val="60000"/>
              </a:schemeClr>
            </a:solidFill>
          </a:ln>
        </p:spPr>
        <p:txBody>
          <a:bodyPr anchor="t">
            <a:normAutofit/>
          </a:bodyPr>
          <a:lstStyle/>
          <a:p>
            <a:pPr marL="0" indent="0">
              <a:buNone/>
            </a:pPr>
            <a:r>
              <a:rPr lang="ja-JP" altLang="en-US" sz="2000" dirty="0">
                <a:solidFill>
                  <a:schemeClr val="tx1">
                    <a:alpha val="80000"/>
                  </a:schemeClr>
                </a:solidFill>
              </a:rPr>
              <a:t>メニューから学籍簿登録をクリック</a:t>
            </a:r>
            <a:endParaRPr lang="en-US" sz="2000" dirty="0">
              <a:solidFill>
                <a:schemeClr val="tx1">
                  <a:alpha val="80000"/>
                </a:schemeClr>
              </a:solidFill>
            </a:endParaRPr>
          </a:p>
        </p:txBody>
      </p:sp>
      <p:sp>
        <p:nvSpPr>
          <p:cNvPr id="7" name="楕円 6">
            <a:extLst>
              <a:ext uri="{FF2B5EF4-FFF2-40B4-BE49-F238E27FC236}">
                <a16:creationId xmlns:a16="http://schemas.microsoft.com/office/drawing/2014/main" id="{1C1F963D-46CA-F64B-BCE9-21C26FC9D613}"/>
              </a:ext>
            </a:extLst>
          </p:cNvPr>
          <p:cNvSpPr/>
          <p:nvPr/>
        </p:nvSpPr>
        <p:spPr>
          <a:xfrm>
            <a:off x="2262356" y="4605743"/>
            <a:ext cx="1604794" cy="1445787"/>
          </a:xfrm>
          <a:prstGeom prst="ellipse">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a:extLst>
              <a:ext uri="{FF2B5EF4-FFF2-40B4-BE49-F238E27FC236}">
                <a16:creationId xmlns:a16="http://schemas.microsoft.com/office/drawing/2014/main" id="{A6DEB4AA-8888-377B-721D-A1125E7AA4B2}"/>
              </a:ext>
            </a:extLst>
          </p:cNvPr>
          <p:cNvCxnSpPr>
            <a:cxnSpLocks/>
          </p:cNvCxnSpPr>
          <p:nvPr/>
        </p:nvCxnSpPr>
        <p:spPr>
          <a:xfrm>
            <a:off x="1435100" y="5365729"/>
            <a:ext cx="723900" cy="0"/>
          </a:xfrm>
          <a:prstGeom prst="straightConnector1">
            <a:avLst/>
          </a:prstGeom>
          <a:ln w="76200">
            <a:solidFill>
              <a:srgbClr val="FF0000"/>
            </a:solidFill>
            <a:tailEnd type="triangle"/>
          </a:ln>
        </p:spPr>
        <p:style>
          <a:lnRef idx="2">
            <a:schemeClr val="accent1"/>
          </a:lnRef>
          <a:fillRef idx="0">
            <a:schemeClr val="accent1"/>
          </a:fillRef>
          <a:effectRef idx="1">
            <a:schemeClr val="accent1"/>
          </a:effectRef>
          <a:fontRef idx="minor">
            <a:schemeClr val="tx1"/>
          </a:fontRef>
        </p:style>
      </p:cxnSp>
      <p:pic>
        <p:nvPicPr>
          <p:cNvPr id="21" name="図 20" descr="グラフィカル ユーザー インターフェイス, アプリケーション&#10;&#10;AI 生成コンテンツは誤りを含む可能性があります。">
            <a:extLst>
              <a:ext uri="{FF2B5EF4-FFF2-40B4-BE49-F238E27FC236}">
                <a16:creationId xmlns:a16="http://schemas.microsoft.com/office/drawing/2014/main" id="{612707E2-88EF-D4D8-EAE4-854B3FC3616D}"/>
              </a:ext>
            </a:extLst>
          </p:cNvPr>
          <p:cNvPicPr>
            <a:picLocks noChangeAspect="1"/>
          </p:cNvPicPr>
          <p:nvPr/>
        </p:nvPicPr>
        <p:blipFill>
          <a:blip r:embed="rId3"/>
          <a:stretch>
            <a:fillRect/>
          </a:stretch>
        </p:blipFill>
        <p:spPr>
          <a:xfrm>
            <a:off x="6343957" y="2066253"/>
            <a:ext cx="5511800" cy="5553631"/>
          </a:xfrm>
          <a:prstGeom prst="rect">
            <a:avLst/>
          </a:prstGeom>
        </p:spPr>
      </p:pic>
      <p:sp>
        <p:nvSpPr>
          <p:cNvPr id="11" name="矢印: 右 10">
            <a:extLst>
              <a:ext uri="{FF2B5EF4-FFF2-40B4-BE49-F238E27FC236}">
                <a16:creationId xmlns:a16="http://schemas.microsoft.com/office/drawing/2014/main" id="{681DCAD3-1EFE-843F-767A-03A799430998}"/>
              </a:ext>
            </a:extLst>
          </p:cNvPr>
          <p:cNvSpPr/>
          <p:nvPr/>
        </p:nvSpPr>
        <p:spPr>
          <a:xfrm>
            <a:off x="5444788" y="4403026"/>
            <a:ext cx="1600200" cy="63451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EEB2DE5-576F-5BCA-2831-F33A390BB941}"/>
              </a:ext>
            </a:extLst>
          </p:cNvPr>
          <p:cNvSpPr txBox="1"/>
          <p:nvPr/>
        </p:nvSpPr>
        <p:spPr>
          <a:xfrm>
            <a:off x="6244888" y="5463194"/>
            <a:ext cx="3601899" cy="1200329"/>
          </a:xfrm>
          <a:prstGeom prst="rect">
            <a:avLst/>
          </a:prstGeom>
          <a:solidFill>
            <a:schemeClr val="tx2">
              <a:lumMod val="50000"/>
              <a:lumOff val="50000"/>
            </a:schemeClr>
          </a:solidFill>
          <a:ln>
            <a:solidFill>
              <a:schemeClr val="accent4">
                <a:lumMod val="40000"/>
                <a:lumOff val="60000"/>
              </a:schemeClr>
            </a:solidFill>
          </a:ln>
        </p:spPr>
        <p:txBody>
          <a:bodyPr wrap="square" rtlCol="0">
            <a:spAutoFit/>
          </a:bodyPr>
          <a:lstStyle/>
          <a:p>
            <a:r>
              <a:rPr lang="ja-JP" altLang="en-US" dirty="0"/>
              <a:t>ご自身の情報</a:t>
            </a:r>
            <a:r>
              <a:rPr kumimoji="1" lang="ja-JP" altLang="en-US" dirty="0"/>
              <a:t>を登録してください。内容に不備があるとオリエンテーション初日に学生証をお渡しできません。</a:t>
            </a:r>
          </a:p>
        </p:txBody>
      </p:sp>
    </p:spTree>
    <p:extLst>
      <p:ext uri="{BB962C8B-B14F-4D97-AF65-F5344CB8AC3E}">
        <p14:creationId xmlns:p14="http://schemas.microsoft.com/office/powerpoint/2010/main" val="2569008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4233E9-C76F-1918-47D6-3C081BBFF502}"/>
              </a:ext>
            </a:extLst>
          </p:cNvPr>
          <p:cNvSpPr>
            <a:spLocks noGrp="1"/>
          </p:cNvSpPr>
          <p:nvPr>
            <p:ph type="title"/>
          </p:nvPr>
        </p:nvSpPr>
        <p:spPr/>
        <p:txBody>
          <a:bodyPr/>
          <a:lstStyle/>
          <a:p>
            <a:r>
              <a:rPr lang="ja-JP" altLang="en-US" b="1" dirty="0"/>
              <a:t>学籍簿登録申請方法④</a:t>
            </a:r>
            <a:endParaRPr kumimoji="1" lang="ja-JP" altLang="en-US" dirty="0"/>
          </a:p>
        </p:txBody>
      </p:sp>
      <p:sp>
        <p:nvSpPr>
          <p:cNvPr id="3" name="コンテンツ プレースホルダー 2">
            <a:extLst>
              <a:ext uri="{FF2B5EF4-FFF2-40B4-BE49-F238E27FC236}">
                <a16:creationId xmlns:a16="http://schemas.microsoft.com/office/drawing/2014/main" id="{AD0AA95C-1330-5D07-065A-23D86F8F6632}"/>
              </a:ext>
            </a:extLst>
          </p:cNvPr>
          <p:cNvSpPr>
            <a:spLocks noGrp="1"/>
          </p:cNvSpPr>
          <p:nvPr>
            <p:ph idx="1"/>
          </p:nvPr>
        </p:nvSpPr>
        <p:spPr/>
        <p:txBody>
          <a:bodyPr>
            <a:normAutofit fontScale="92500"/>
          </a:bodyPr>
          <a:lstStyle/>
          <a:p>
            <a:pPr marL="0" indent="0">
              <a:buNone/>
            </a:pPr>
            <a:r>
              <a:rPr kumimoji="1" lang="en-US" altLang="ja-JP" dirty="0"/>
              <a:t>【</a:t>
            </a:r>
            <a:r>
              <a:rPr kumimoji="1" lang="ja-JP" altLang="en-US" dirty="0"/>
              <a:t>入力にあたっての注意事項</a:t>
            </a:r>
            <a:r>
              <a:rPr kumimoji="1" lang="en-US" altLang="ja-JP" dirty="0"/>
              <a:t>】</a:t>
            </a:r>
          </a:p>
          <a:p>
            <a:pPr marL="0" indent="0">
              <a:buNone/>
            </a:pPr>
            <a:r>
              <a:rPr lang="ja-JP" altLang="en-US" dirty="0"/>
              <a:t>①学生情報</a:t>
            </a:r>
            <a:endParaRPr lang="en-US" altLang="ja-JP" dirty="0"/>
          </a:p>
          <a:p>
            <a:pPr marL="0" indent="0">
              <a:buNone/>
            </a:pPr>
            <a:r>
              <a:rPr kumimoji="1" lang="ja-JP" altLang="en-US" dirty="0"/>
              <a:t>全ての事項を記入してください。</a:t>
            </a:r>
            <a:endParaRPr kumimoji="1" lang="en-US" altLang="ja-JP" dirty="0"/>
          </a:p>
          <a:p>
            <a:pPr marL="0" indent="0">
              <a:buNone/>
            </a:pPr>
            <a:r>
              <a:rPr kumimoji="1" lang="ja-JP" altLang="en-US" dirty="0"/>
              <a:t>固定電話番号がない場合は携帯電話と同じ番号を入力してください</a:t>
            </a:r>
            <a:r>
              <a:rPr lang="ja-JP" altLang="en-US" dirty="0"/>
              <a:t>。</a:t>
            </a:r>
            <a:endParaRPr lang="en-US" altLang="ja-JP" dirty="0"/>
          </a:p>
          <a:p>
            <a:pPr marL="0" indent="0">
              <a:buNone/>
            </a:pPr>
            <a:endParaRPr lang="en-US" altLang="ja-JP" dirty="0"/>
          </a:p>
          <a:p>
            <a:pPr marL="0" indent="0">
              <a:buNone/>
            </a:pPr>
            <a:r>
              <a:rPr lang="ja-JP" altLang="en-US" dirty="0"/>
              <a:t>②緊急連絡先</a:t>
            </a:r>
            <a:endParaRPr lang="en-US" altLang="ja-JP" dirty="0"/>
          </a:p>
          <a:p>
            <a:pPr marL="0" indent="0">
              <a:buNone/>
            </a:pPr>
            <a:r>
              <a:rPr kumimoji="1" lang="ja-JP" altLang="en-US" dirty="0"/>
              <a:t>必ず２名を入力してください。</a:t>
            </a:r>
            <a:endParaRPr kumimoji="1" lang="en-US" altLang="ja-JP" dirty="0"/>
          </a:p>
          <a:p>
            <a:pPr marL="0" indent="0">
              <a:buNone/>
            </a:pPr>
            <a:r>
              <a:rPr lang="ja-JP" altLang="en-US" dirty="0"/>
              <a:t>学生情報で入力した保護者は、緊急連絡先として登録することはできません。</a:t>
            </a:r>
            <a:endParaRPr lang="en-US" altLang="ja-JP" dirty="0"/>
          </a:p>
          <a:p>
            <a:pPr marL="0" indent="0">
              <a:buNone/>
            </a:pPr>
            <a:endParaRPr kumimoji="1" lang="en-US" altLang="ja-JP" dirty="0"/>
          </a:p>
        </p:txBody>
      </p:sp>
    </p:spTree>
    <p:extLst>
      <p:ext uri="{BB962C8B-B14F-4D97-AF65-F5344CB8AC3E}">
        <p14:creationId xmlns:p14="http://schemas.microsoft.com/office/powerpoint/2010/main" val="2218776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8E3BA4-A27A-C45D-F3EB-354BAC37CD85}"/>
              </a:ext>
            </a:extLst>
          </p:cNvPr>
          <p:cNvSpPr>
            <a:spLocks noGrp="1"/>
          </p:cNvSpPr>
          <p:nvPr>
            <p:ph type="title"/>
          </p:nvPr>
        </p:nvSpPr>
        <p:spPr>
          <a:xfrm>
            <a:off x="660400" y="123825"/>
            <a:ext cx="10515600" cy="1325563"/>
          </a:xfrm>
        </p:spPr>
        <p:txBody>
          <a:bodyPr/>
          <a:lstStyle/>
          <a:p>
            <a:r>
              <a:rPr lang="ja-JP" altLang="en-US" b="1" dirty="0"/>
              <a:t>学籍簿登録申請方法④</a:t>
            </a:r>
            <a:endParaRPr kumimoji="1" lang="ja-JP" altLang="en-US" dirty="0"/>
          </a:p>
        </p:txBody>
      </p:sp>
      <p:sp>
        <p:nvSpPr>
          <p:cNvPr id="3" name="コンテンツ プレースホルダー 2">
            <a:extLst>
              <a:ext uri="{FF2B5EF4-FFF2-40B4-BE49-F238E27FC236}">
                <a16:creationId xmlns:a16="http://schemas.microsoft.com/office/drawing/2014/main" id="{213F9A5E-465F-2FF0-E5E3-56F43A16BA8F}"/>
              </a:ext>
            </a:extLst>
          </p:cNvPr>
          <p:cNvSpPr>
            <a:spLocks noGrp="1"/>
          </p:cNvSpPr>
          <p:nvPr>
            <p:ph idx="1"/>
          </p:nvPr>
        </p:nvSpPr>
        <p:spPr>
          <a:xfrm>
            <a:off x="660400" y="1193800"/>
            <a:ext cx="10515600" cy="5816600"/>
          </a:xfrm>
        </p:spPr>
        <p:txBody>
          <a:bodyPr>
            <a:normAutofit fontScale="92500" lnSpcReduction="10000"/>
          </a:bodyPr>
          <a:lstStyle/>
          <a:p>
            <a:pPr marL="0" indent="0">
              <a:buNone/>
            </a:pPr>
            <a:r>
              <a:rPr kumimoji="1" lang="ja-JP" altLang="en-US" dirty="0"/>
              <a:t>③交通機関</a:t>
            </a:r>
            <a:endParaRPr kumimoji="1" lang="en-US" altLang="ja-JP" dirty="0"/>
          </a:p>
          <a:p>
            <a:pPr marL="0" indent="0">
              <a:buNone/>
            </a:pPr>
            <a:r>
              <a:rPr kumimoji="1" lang="ja-JP" altLang="en-US" dirty="0"/>
              <a:t>・郵送で提出する</a:t>
            </a:r>
            <a:r>
              <a:rPr lang="en-US" altLang="ja-JP" dirty="0"/>
              <a:t>『</a:t>
            </a:r>
            <a:r>
              <a:rPr lang="ja-JP" altLang="en-US" dirty="0"/>
              <a:t>各種証明書発行台帳</a:t>
            </a:r>
            <a:r>
              <a:rPr lang="en-US" altLang="ja-JP" dirty="0"/>
              <a:t>』</a:t>
            </a:r>
            <a:r>
              <a:rPr lang="ja-JP" altLang="en-US" dirty="0"/>
              <a:t>と同じ</a:t>
            </a:r>
            <a:endParaRPr lang="en-US" altLang="ja-JP" dirty="0"/>
          </a:p>
          <a:p>
            <a:pPr marL="0" indent="0">
              <a:buNone/>
            </a:pPr>
            <a:r>
              <a:rPr lang="ja-JP" altLang="en-US" dirty="0"/>
              <a:t>　交通経路で登録してください。</a:t>
            </a:r>
            <a:endParaRPr lang="en-US" altLang="ja-JP" dirty="0"/>
          </a:p>
          <a:p>
            <a:pPr marL="0" indent="0">
              <a:buNone/>
            </a:pPr>
            <a:r>
              <a:rPr lang="ja-JP" altLang="en-US" sz="1800" b="1" dirty="0"/>
              <a:t>　　</a:t>
            </a:r>
            <a:r>
              <a:rPr lang="en-US" altLang="ja-JP" sz="1800" b="1" u="sng" dirty="0"/>
              <a:t>※</a:t>
            </a:r>
            <a:r>
              <a:rPr lang="ja-JP" altLang="en-US" sz="1800" b="1" u="sng" dirty="0"/>
              <a:t>記載内容が異なる場合は、証明書発行台帳の記載内容で発行します。</a:t>
            </a:r>
            <a:endParaRPr lang="en-US" altLang="ja-JP" sz="1800" b="1" u="sng" dirty="0"/>
          </a:p>
          <a:p>
            <a:pPr marL="0" indent="0">
              <a:buNone/>
            </a:pPr>
            <a:endParaRPr lang="en-US" altLang="ja-JP" dirty="0"/>
          </a:p>
          <a:p>
            <a:pPr marL="0" indent="0">
              <a:buNone/>
            </a:pPr>
            <a:r>
              <a:rPr lang="ja-JP" altLang="en-US" dirty="0"/>
              <a:t>・オリエンテーションの初日に、現住所及び通学</a:t>
            </a:r>
            <a:endParaRPr lang="en-US" altLang="ja-JP" dirty="0"/>
          </a:p>
          <a:p>
            <a:pPr marL="0" indent="0">
              <a:buNone/>
            </a:pPr>
            <a:r>
              <a:rPr lang="ja-JP" altLang="en-US" dirty="0"/>
              <a:t>　経路が記載された学生証兼通学証明書をお渡し</a:t>
            </a:r>
            <a:endParaRPr lang="en-US" altLang="ja-JP" dirty="0"/>
          </a:p>
          <a:p>
            <a:pPr marL="0" indent="0">
              <a:buNone/>
            </a:pPr>
            <a:r>
              <a:rPr lang="ja-JP" altLang="en-US" dirty="0"/>
              <a:t>　します。</a:t>
            </a:r>
            <a:endParaRPr lang="en-US" altLang="ja-JP" dirty="0"/>
          </a:p>
          <a:p>
            <a:pPr marL="0" indent="0">
              <a:buNone/>
            </a:pPr>
            <a:r>
              <a:rPr lang="ja-JP" altLang="en-US" dirty="0"/>
              <a:t>　</a:t>
            </a:r>
            <a:r>
              <a:rPr lang="en-US" altLang="ja-JP" sz="2200" b="1" dirty="0">
                <a:solidFill>
                  <a:srgbClr val="FF0000"/>
                </a:solidFill>
              </a:rPr>
              <a:t>※</a:t>
            </a:r>
            <a:r>
              <a:rPr lang="ja-JP" altLang="en-US" sz="2200" b="1" dirty="0">
                <a:solidFill>
                  <a:srgbClr val="FF0000"/>
                </a:solidFill>
              </a:rPr>
              <a:t>新年度前に通学定期券を購入することはできません。あらかじめご了承ください。</a:t>
            </a:r>
            <a:endParaRPr lang="en-US" altLang="ja-JP" sz="2200" b="1" dirty="0">
              <a:solidFill>
                <a:srgbClr val="FF0000"/>
              </a:solidFill>
            </a:endParaRPr>
          </a:p>
          <a:p>
            <a:pPr marL="0" indent="0">
              <a:buNone/>
            </a:pPr>
            <a:endParaRPr lang="en-US" altLang="ja-JP" dirty="0"/>
          </a:p>
          <a:p>
            <a:pPr marL="0" indent="0">
              <a:buNone/>
            </a:pPr>
            <a:r>
              <a:rPr lang="ja-JP" altLang="en-US" dirty="0"/>
              <a:t>・交通区間の入力内容に疑義が生じた場合は、学校から確認の連絡を</a:t>
            </a:r>
            <a:endParaRPr lang="en-US" altLang="ja-JP" dirty="0"/>
          </a:p>
          <a:p>
            <a:pPr marL="0" indent="0">
              <a:buNone/>
            </a:pPr>
            <a:r>
              <a:rPr lang="ja-JP" altLang="en-US" dirty="0"/>
              <a:t>　します。その場合オリエンテーション初日に交付できない可能性が</a:t>
            </a:r>
            <a:endParaRPr lang="en-US" altLang="ja-JP" dirty="0"/>
          </a:p>
          <a:p>
            <a:pPr marL="0" indent="0">
              <a:buNone/>
            </a:pPr>
            <a:r>
              <a:rPr lang="ja-JP" altLang="en-US" dirty="0"/>
              <a:t>　あります。</a:t>
            </a:r>
            <a:endParaRPr lang="en-US" altLang="ja-JP" dirty="0"/>
          </a:p>
          <a:p>
            <a:pPr marL="0" indent="0">
              <a:buNone/>
            </a:pPr>
            <a:endParaRPr kumimoji="1" lang="ja-JP" altLang="en-US" dirty="0"/>
          </a:p>
        </p:txBody>
      </p:sp>
      <p:pic>
        <p:nvPicPr>
          <p:cNvPr id="5" name="図 4" descr="テーブル&#10;&#10;AI 生成コンテンツは誤りを含む可能性があります。">
            <a:extLst>
              <a:ext uri="{FF2B5EF4-FFF2-40B4-BE49-F238E27FC236}">
                <a16:creationId xmlns:a16="http://schemas.microsoft.com/office/drawing/2014/main" id="{DD759CBD-6242-4141-6EF5-DA3F03F5B10D}"/>
              </a:ext>
            </a:extLst>
          </p:cNvPr>
          <p:cNvPicPr>
            <a:picLocks noChangeAspect="1"/>
          </p:cNvPicPr>
          <p:nvPr/>
        </p:nvPicPr>
        <p:blipFill>
          <a:blip r:embed="rId2"/>
          <a:stretch>
            <a:fillRect/>
          </a:stretch>
        </p:blipFill>
        <p:spPr>
          <a:xfrm>
            <a:off x="8691276" y="228600"/>
            <a:ext cx="2878424" cy="4140200"/>
          </a:xfrm>
          <a:prstGeom prst="rect">
            <a:avLst/>
          </a:prstGeom>
        </p:spPr>
      </p:pic>
    </p:spTree>
    <p:extLst>
      <p:ext uri="{BB962C8B-B14F-4D97-AF65-F5344CB8AC3E}">
        <p14:creationId xmlns:p14="http://schemas.microsoft.com/office/powerpoint/2010/main" val="1931797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FCC62-F1B3-8F14-7F9F-B99462174C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A58561A-F121-E920-2753-F0E602C15FDD}"/>
              </a:ext>
            </a:extLst>
          </p:cNvPr>
          <p:cNvSpPr>
            <a:spLocks noGrp="1"/>
          </p:cNvSpPr>
          <p:nvPr>
            <p:ph type="title"/>
          </p:nvPr>
        </p:nvSpPr>
        <p:spPr>
          <a:xfrm>
            <a:off x="838200" y="123825"/>
            <a:ext cx="10515600" cy="1325563"/>
          </a:xfrm>
        </p:spPr>
        <p:txBody>
          <a:bodyPr/>
          <a:lstStyle/>
          <a:p>
            <a:r>
              <a:rPr lang="ja-JP" altLang="en-US" b="1" dirty="0"/>
              <a:t>学籍簿登録申請方法④</a:t>
            </a:r>
            <a:endParaRPr kumimoji="1" lang="ja-JP" altLang="en-US" dirty="0"/>
          </a:p>
        </p:txBody>
      </p:sp>
      <p:sp>
        <p:nvSpPr>
          <p:cNvPr id="3" name="コンテンツ プレースホルダー 2">
            <a:extLst>
              <a:ext uri="{FF2B5EF4-FFF2-40B4-BE49-F238E27FC236}">
                <a16:creationId xmlns:a16="http://schemas.microsoft.com/office/drawing/2014/main" id="{6BEBFE44-0EBA-0CFF-0FD0-DBC6852AA843}"/>
              </a:ext>
            </a:extLst>
          </p:cNvPr>
          <p:cNvSpPr>
            <a:spLocks noGrp="1"/>
          </p:cNvSpPr>
          <p:nvPr>
            <p:ph idx="1"/>
          </p:nvPr>
        </p:nvSpPr>
        <p:spPr>
          <a:xfrm>
            <a:off x="838200" y="1308100"/>
            <a:ext cx="10515600" cy="5549900"/>
          </a:xfrm>
        </p:spPr>
        <p:txBody>
          <a:bodyPr>
            <a:normAutofit fontScale="92500"/>
          </a:bodyPr>
          <a:lstStyle/>
          <a:p>
            <a:pPr marL="0" indent="0">
              <a:buNone/>
            </a:pPr>
            <a:r>
              <a:rPr kumimoji="1" lang="ja-JP" altLang="en-US" dirty="0"/>
              <a:t>③交通機関</a:t>
            </a:r>
            <a:endParaRPr kumimoji="1" lang="en-US" altLang="ja-JP" dirty="0"/>
          </a:p>
          <a:p>
            <a:pPr marL="0" indent="0">
              <a:buNone/>
            </a:pPr>
            <a:r>
              <a:rPr lang="ja-JP" altLang="en-US" dirty="0"/>
              <a:t>通学定期券の購入は、在学中の現住所の最寄り駅</a:t>
            </a:r>
            <a:r>
              <a:rPr lang="en-US" altLang="ja-JP" dirty="0"/>
              <a:t>(</a:t>
            </a:r>
            <a:r>
              <a:rPr lang="ja-JP" altLang="en-US" dirty="0"/>
              <a:t>バス停</a:t>
            </a:r>
            <a:r>
              <a:rPr lang="en-US" altLang="ja-JP" dirty="0"/>
              <a:t>)</a:t>
            </a:r>
            <a:r>
              <a:rPr lang="ja-JP" altLang="en-US" dirty="0"/>
              <a:t>から</a:t>
            </a:r>
            <a:endParaRPr lang="en-US" altLang="ja-JP" dirty="0"/>
          </a:p>
          <a:p>
            <a:pPr marL="0" indent="0">
              <a:buNone/>
            </a:pPr>
            <a:r>
              <a:rPr lang="ja-JP" altLang="en-US" dirty="0"/>
              <a:t>学校の最寄り駅</a:t>
            </a:r>
            <a:r>
              <a:rPr lang="en-US" altLang="ja-JP" dirty="0"/>
              <a:t>(</a:t>
            </a:r>
            <a:r>
              <a:rPr lang="ja-JP" altLang="en-US" b="1" dirty="0"/>
              <a:t>ＪＲ</a:t>
            </a:r>
            <a:r>
              <a:rPr lang="en-US" altLang="ja-JP" b="1" dirty="0"/>
              <a:t>/</a:t>
            </a:r>
            <a:r>
              <a:rPr lang="ja-JP" altLang="en-US" b="1" dirty="0"/>
              <a:t>大阪メトロ：新大阪・阪急：南方</a:t>
            </a:r>
            <a:r>
              <a:rPr lang="en-US" altLang="ja-JP" dirty="0"/>
              <a:t>)</a:t>
            </a:r>
            <a:r>
              <a:rPr lang="ja-JP" altLang="en-US" dirty="0"/>
              <a:t>までの　</a:t>
            </a:r>
            <a:endParaRPr lang="en-US" altLang="ja-JP" dirty="0"/>
          </a:p>
          <a:p>
            <a:pPr marL="0" indent="0">
              <a:buNone/>
            </a:pPr>
            <a:r>
              <a:rPr lang="ja-JP" altLang="en-US" dirty="0"/>
              <a:t>最短区間に限ります。</a:t>
            </a:r>
            <a:endParaRPr lang="en-US" altLang="ja-JP" dirty="0"/>
          </a:p>
          <a:p>
            <a:pPr marL="0" indent="0">
              <a:buNone/>
            </a:pPr>
            <a:r>
              <a:rPr lang="ja-JP" altLang="en-US" dirty="0"/>
              <a:t>　　</a:t>
            </a:r>
            <a:endParaRPr lang="en-US" altLang="ja-JP" dirty="0"/>
          </a:p>
          <a:p>
            <a:pPr marL="0" indent="0">
              <a:buNone/>
            </a:pPr>
            <a:r>
              <a:rPr lang="ja-JP" altLang="en-US" dirty="0"/>
              <a:t>　   </a:t>
            </a:r>
            <a:r>
              <a:rPr lang="en-US" altLang="ja-JP" dirty="0"/>
              <a:t>※</a:t>
            </a:r>
            <a:r>
              <a:rPr lang="ja-JP" altLang="en-US" dirty="0"/>
              <a:t>通学途中にアルバイトに行くなど、最短距離でない迂回した</a:t>
            </a:r>
            <a:endParaRPr lang="en-US" altLang="ja-JP" dirty="0"/>
          </a:p>
          <a:p>
            <a:pPr marL="0" indent="0">
              <a:buNone/>
            </a:pPr>
            <a:r>
              <a:rPr lang="ja-JP" altLang="en-US" dirty="0"/>
              <a:t>　　　区間を通学区間に含めることはできません。</a:t>
            </a:r>
            <a:endParaRPr lang="en-US" altLang="ja-JP" dirty="0"/>
          </a:p>
          <a:p>
            <a:pPr marL="0" indent="0">
              <a:buNone/>
            </a:pPr>
            <a:r>
              <a:rPr lang="ja-JP" altLang="en-US" dirty="0"/>
              <a:t>　　</a:t>
            </a:r>
            <a:r>
              <a:rPr lang="en-US" altLang="ja-JP" dirty="0"/>
              <a:t>※</a:t>
            </a:r>
            <a:r>
              <a:rPr lang="ja-JP" altLang="en-US" dirty="0"/>
              <a:t>本来の最寄り駅は</a:t>
            </a:r>
            <a:r>
              <a:rPr lang="en-US" altLang="ja-JP" dirty="0"/>
              <a:t>A</a:t>
            </a:r>
            <a:r>
              <a:rPr lang="ja-JP" altLang="en-US" dirty="0"/>
              <a:t>駅であるが、急行が停まる</a:t>
            </a:r>
            <a:r>
              <a:rPr lang="en-US" altLang="ja-JP" dirty="0"/>
              <a:t>B</a:t>
            </a:r>
            <a:r>
              <a:rPr lang="ja-JP" altLang="en-US" dirty="0"/>
              <a:t>駅を最寄りと　</a:t>
            </a:r>
            <a:endParaRPr lang="en-US" altLang="ja-JP" dirty="0"/>
          </a:p>
          <a:p>
            <a:pPr marL="0" indent="0">
              <a:buNone/>
            </a:pPr>
            <a:r>
              <a:rPr lang="ja-JP" altLang="en-US" dirty="0"/>
              <a:t>　　　して利用することはできません。</a:t>
            </a:r>
            <a:endParaRPr lang="en-US" altLang="ja-JP" dirty="0"/>
          </a:p>
          <a:p>
            <a:pPr marL="0" indent="0">
              <a:buNone/>
            </a:pPr>
            <a:r>
              <a:rPr lang="ja-JP" altLang="en-US" dirty="0"/>
              <a:t>　　</a:t>
            </a:r>
            <a:r>
              <a:rPr lang="en-US" altLang="ja-JP" dirty="0"/>
              <a:t>※</a:t>
            </a:r>
            <a:r>
              <a:rPr lang="ja-JP" altLang="en-US" dirty="0"/>
              <a:t>阪急京都線を利用する方は、途中に最寄り駅である南方駅が</a:t>
            </a:r>
            <a:endParaRPr lang="en-US" altLang="ja-JP" dirty="0"/>
          </a:p>
          <a:p>
            <a:pPr marL="0" indent="0">
              <a:buNone/>
            </a:pPr>
            <a:r>
              <a:rPr lang="ja-JP" altLang="en-US" dirty="0"/>
              <a:t>　　　あるため、大阪梅田駅を利用することはできません。</a:t>
            </a:r>
            <a:endParaRPr kumimoji="1" lang="ja-JP" altLang="en-US" dirty="0"/>
          </a:p>
        </p:txBody>
      </p:sp>
    </p:spTree>
    <p:extLst>
      <p:ext uri="{BB962C8B-B14F-4D97-AF65-F5344CB8AC3E}">
        <p14:creationId xmlns:p14="http://schemas.microsoft.com/office/powerpoint/2010/main" val="1906171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グラフィカル ユーザー インターフェイス, アプリケーション, テーブル&#10;&#10;AI 生成コンテンツは誤りを含む可能性があります。">
            <a:extLst>
              <a:ext uri="{FF2B5EF4-FFF2-40B4-BE49-F238E27FC236}">
                <a16:creationId xmlns:a16="http://schemas.microsoft.com/office/drawing/2014/main" id="{7B47255B-F2E5-2011-A3C7-F3A5DE455075}"/>
              </a:ext>
            </a:extLst>
          </p:cNvPr>
          <p:cNvPicPr>
            <a:picLocks noChangeAspect="1"/>
          </p:cNvPicPr>
          <p:nvPr/>
        </p:nvPicPr>
        <p:blipFill>
          <a:blip r:embed="rId2"/>
          <a:stretch>
            <a:fillRect/>
          </a:stretch>
        </p:blipFill>
        <p:spPr>
          <a:xfrm>
            <a:off x="4330700" y="1847559"/>
            <a:ext cx="7708900" cy="3747082"/>
          </a:xfrm>
          <a:prstGeom prst="rect">
            <a:avLst/>
          </a:prstGeom>
        </p:spPr>
      </p:pic>
      <p:sp>
        <p:nvSpPr>
          <p:cNvPr id="2" name="タイトル 1">
            <a:extLst>
              <a:ext uri="{FF2B5EF4-FFF2-40B4-BE49-F238E27FC236}">
                <a16:creationId xmlns:a16="http://schemas.microsoft.com/office/drawing/2014/main" id="{7DEC5339-7607-13AE-D206-50B1CE35610E}"/>
              </a:ext>
            </a:extLst>
          </p:cNvPr>
          <p:cNvSpPr>
            <a:spLocks noGrp="1"/>
          </p:cNvSpPr>
          <p:nvPr>
            <p:ph type="title"/>
          </p:nvPr>
        </p:nvSpPr>
        <p:spPr>
          <a:xfrm>
            <a:off x="381000" y="141935"/>
            <a:ext cx="10515600" cy="1325563"/>
          </a:xfrm>
        </p:spPr>
        <p:txBody>
          <a:bodyPr/>
          <a:lstStyle/>
          <a:p>
            <a:r>
              <a:rPr lang="ja-JP" altLang="en-US" b="1" dirty="0"/>
              <a:t>学籍簿登録申請方法④</a:t>
            </a:r>
            <a:endParaRPr kumimoji="1" lang="ja-JP" altLang="en-US" dirty="0"/>
          </a:p>
        </p:txBody>
      </p:sp>
      <p:sp>
        <p:nvSpPr>
          <p:cNvPr id="4" name="コンテンツ プレースホルダー 3">
            <a:extLst>
              <a:ext uri="{FF2B5EF4-FFF2-40B4-BE49-F238E27FC236}">
                <a16:creationId xmlns:a16="http://schemas.microsoft.com/office/drawing/2014/main" id="{67144233-BEB0-29CF-F07A-B7719FAD770F}"/>
              </a:ext>
            </a:extLst>
          </p:cNvPr>
          <p:cNvSpPr txBox="1">
            <a:spLocks noGrp="1"/>
          </p:cNvSpPr>
          <p:nvPr>
            <p:ph idx="1"/>
          </p:nvPr>
        </p:nvSpPr>
        <p:spPr>
          <a:xfrm>
            <a:off x="381000" y="1368425"/>
            <a:ext cx="10515600" cy="5367175"/>
          </a:xfrm>
          <a:prstGeom prst="rect">
            <a:avLst/>
          </a:prstGeom>
          <a:noFill/>
        </p:spPr>
        <p:txBody>
          <a:bodyPr wrap="square" rtlCol="0">
            <a:spAutoFit/>
          </a:bodyPr>
          <a:lstStyle/>
          <a:p>
            <a:pPr marL="0" indent="0">
              <a:buNone/>
            </a:pPr>
            <a:r>
              <a:rPr lang="ja-JP" altLang="en-US" sz="2800" b="1" u="sng" dirty="0"/>
              <a:t>電鉄ごとに発駅と着駅を入力します。</a:t>
            </a:r>
            <a:endParaRPr lang="en-US" altLang="ja-JP" sz="400" dirty="0"/>
          </a:p>
          <a:p>
            <a:pPr marL="0" indent="0">
              <a:buNone/>
            </a:pPr>
            <a:r>
              <a:rPr lang="ja-JP" altLang="en-US" sz="2800" dirty="0"/>
              <a:t>例）</a:t>
            </a:r>
            <a:endParaRPr lang="en-US" altLang="ja-JP" sz="2800" dirty="0"/>
          </a:p>
          <a:p>
            <a:pPr marL="0" indent="0">
              <a:buNone/>
            </a:pPr>
            <a:r>
              <a:rPr kumimoji="1" lang="ja-JP" altLang="en-US" sz="2800" dirty="0"/>
              <a:t>阪神・甲子園</a:t>
            </a:r>
            <a:endParaRPr kumimoji="1" lang="en-US" altLang="ja-JP" sz="2800" dirty="0"/>
          </a:p>
          <a:p>
            <a:pPr marL="0" indent="0">
              <a:buNone/>
            </a:pPr>
            <a:r>
              <a:rPr lang="ja-JP" altLang="en-US" sz="2800" dirty="0"/>
              <a:t>　　⇓　　</a:t>
            </a:r>
            <a:r>
              <a:rPr lang="ja-JP" altLang="en-US" sz="2400" dirty="0"/>
              <a:t>大阪経由</a:t>
            </a:r>
            <a:endParaRPr lang="en-US" altLang="ja-JP" sz="2800" dirty="0"/>
          </a:p>
          <a:p>
            <a:pPr marL="0" indent="0">
              <a:buNone/>
            </a:pPr>
            <a:r>
              <a:rPr kumimoji="1" lang="en-US" altLang="ja-JP" sz="2800" dirty="0"/>
              <a:t>JR</a:t>
            </a:r>
            <a:r>
              <a:rPr kumimoji="1" lang="ja-JP" altLang="en-US" sz="2800" dirty="0"/>
              <a:t>・新大阪</a:t>
            </a:r>
            <a:endParaRPr kumimoji="1" lang="en-US" altLang="ja-JP" sz="2800" dirty="0"/>
          </a:p>
          <a:p>
            <a:endParaRPr lang="en-US" altLang="ja-JP" sz="2800" dirty="0"/>
          </a:p>
          <a:p>
            <a:pPr marL="0" indent="0">
              <a:buNone/>
            </a:pPr>
            <a:r>
              <a:rPr kumimoji="1" lang="ja-JP" altLang="en-US" sz="2400" dirty="0"/>
              <a:t>交通機関名には</a:t>
            </a:r>
            <a:endParaRPr kumimoji="1" lang="en-US" altLang="ja-JP" sz="2400" dirty="0"/>
          </a:p>
          <a:p>
            <a:pPr marL="0" indent="0">
              <a:buNone/>
            </a:pPr>
            <a:r>
              <a:rPr lang="ja-JP" altLang="en-US" sz="2400" dirty="0"/>
              <a:t>「阪神（大２１１）」</a:t>
            </a:r>
            <a:endParaRPr lang="en-US" altLang="ja-JP" sz="2400" dirty="0"/>
          </a:p>
          <a:p>
            <a:pPr marL="0" indent="0">
              <a:buNone/>
            </a:pPr>
            <a:r>
              <a:rPr kumimoji="1" lang="ja-JP" altLang="en-US" sz="2400" dirty="0"/>
              <a:t>「</a:t>
            </a:r>
            <a:r>
              <a:rPr kumimoji="1" lang="en-US" altLang="ja-JP" sz="2400" dirty="0"/>
              <a:t>JR</a:t>
            </a:r>
            <a:r>
              <a:rPr lang="ja-JP" altLang="en-US" sz="2400" dirty="0"/>
              <a:t>（大阪専１０５４）」のように、</a:t>
            </a:r>
            <a:endParaRPr lang="en-US" altLang="ja-JP" sz="2400" dirty="0"/>
          </a:p>
          <a:p>
            <a:pPr marL="0" indent="0">
              <a:buNone/>
            </a:pPr>
            <a:r>
              <a:rPr lang="ja-JP" altLang="en-US" sz="2400" dirty="0"/>
              <a:t>電鉄名と合わせて（電鉄番号）を入力してください。</a:t>
            </a:r>
            <a:endParaRPr lang="en-US" altLang="ja-JP" sz="2400" dirty="0"/>
          </a:p>
          <a:p>
            <a:pPr marL="0" indent="0">
              <a:buNone/>
            </a:pPr>
            <a:r>
              <a:rPr lang="en-US" altLang="ja-JP" sz="2400" dirty="0"/>
              <a:t>※</a:t>
            </a:r>
            <a:r>
              <a:rPr lang="ja-JP" altLang="en-US" sz="2400" dirty="0"/>
              <a:t>各電鉄の電鉄番号は次のページ参照</a:t>
            </a:r>
            <a:endParaRPr lang="en-US" altLang="ja-JP" sz="2400" dirty="0"/>
          </a:p>
        </p:txBody>
      </p:sp>
      <p:sp>
        <p:nvSpPr>
          <p:cNvPr id="8" name="テキスト ボックス 7">
            <a:extLst>
              <a:ext uri="{FF2B5EF4-FFF2-40B4-BE49-F238E27FC236}">
                <a16:creationId xmlns:a16="http://schemas.microsoft.com/office/drawing/2014/main" id="{08EBD193-C6C1-12B8-D959-926502C4FC35}"/>
              </a:ext>
            </a:extLst>
          </p:cNvPr>
          <p:cNvSpPr txBox="1"/>
          <p:nvPr/>
        </p:nvSpPr>
        <p:spPr>
          <a:xfrm>
            <a:off x="6426200" y="2413000"/>
            <a:ext cx="2114217" cy="338554"/>
          </a:xfrm>
          <a:prstGeom prst="rect">
            <a:avLst/>
          </a:prstGeom>
          <a:noFill/>
          <a:ln>
            <a:solidFill>
              <a:schemeClr val="bg1"/>
            </a:solidFill>
          </a:ln>
        </p:spPr>
        <p:txBody>
          <a:bodyPr wrap="square" rtlCol="0">
            <a:spAutoFit/>
          </a:bodyPr>
          <a:lstStyle/>
          <a:p>
            <a:r>
              <a:rPr kumimoji="1" lang="ja-JP" altLang="en-US" sz="1600" b="1" dirty="0"/>
              <a:t>阪神（大２１１）</a:t>
            </a:r>
          </a:p>
        </p:txBody>
      </p:sp>
      <p:sp>
        <p:nvSpPr>
          <p:cNvPr id="9" name="テキスト ボックス 8">
            <a:extLst>
              <a:ext uri="{FF2B5EF4-FFF2-40B4-BE49-F238E27FC236}">
                <a16:creationId xmlns:a16="http://schemas.microsoft.com/office/drawing/2014/main" id="{17048358-E96E-F146-D542-796E243200E2}"/>
              </a:ext>
            </a:extLst>
          </p:cNvPr>
          <p:cNvSpPr txBox="1"/>
          <p:nvPr/>
        </p:nvSpPr>
        <p:spPr>
          <a:xfrm>
            <a:off x="6426200" y="2742899"/>
            <a:ext cx="1149340" cy="338554"/>
          </a:xfrm>
          <a:prstGeom prst="rect">
            <a:avLst/>
          </a:prstGeom>
          <a:noFill/>
          <a:ln>
            <a:solidFill>
              <a:schemeClr val="bg1"/>
            </a:solidFill>
          </a:ln>
        </p:spPr>
        <p:txBody>
          <a:bodyPr wrap="square" rtlCol="0">
            <a:spAutoFit/>
          </a:bodyPr>
          <a:lstStyle/>
          <a:p>
            <a:r>
              <a:rPr kumimoji="1" lang="ja-JP" altLang="en-US" sz="1600" b="1" dirty="0"/>
              <a:t>甲子園</a:t>
            </a:r>
          </a:p>
        </p:txBody>
      </p:sp>
      <p:sp>
        <p:nvSpPr>
          <p:cNvPr id="10" name="テキスト ボックス 9">
            <a:extLst>
              <a:ext uri="{FF2B5EF4-FFF2-40B4-BE49-F238E27FC236}">
                <a16:creationId xmlns:a16="http://schemas.microsoft.com/office/drawing/2014/main" id="{12DAA236-4DEC-FB4F-D36D-8B6DB438C4BA}"/>
              </a:ext>
            </a:extLst>
          </p:cNvPr>
          <p:cNvSpPr txBox="1"/>
          <p:nvPr/>
        </p:nvSpPr>
        <p:spPr>
          <a:xfrm>
            <a:off x="9051607" y="2740210"/>
            <a:ext cx="1149340" cy="338554"/>
          </a:xfrm>
          <a:prstGeom prst="rect">
            <a:avLst/>
          </a:prstGeom>
          <a:noFill/>
          <a:ln>
            <a:solidFill>
              <a:schemeClr val="bg1"/>
            </a:solidFill>
          </a:ln>
        </p:spPr>
        <p:txBody>
          <a:bodyPr wrap="square" rtlCol="0">
            <a:spAutoFit/>
          </a:bodyPr>
          <a:lstStyle/>
          <a:p>
            <a:r>
              <a:rPr lang="ja-JP" altLang="en-US" sz="1600" b="1" dirty="0"/>
              <a:t>大阪梅田</a:t>
            </a:r>
            <a:endParaRPr kumimoji="1" lang="ja-JP" altLang="en-US" sz="1600" b="1" dirty="0"/>
          </a:p>
        </p:txBody>
      </p:sp>
      <p:sp>
        <p:nvSpPr>
          <p:cNvPr id="11" name="テキスト ボックス 10">
            <a:extLst>
              <a:ext uri="{FF2B5EF4-FFF2-40B4-BE49-F238E27FC236}">
                <a16:creationId xmlns:a16="http://schemas.microsoft.com/office/drawing/2014/main" id="{6BAD5385-C884-8E86-F15B-8CD31A74BB53}"/>
              </a:ext>
            </a:extLst>
          </p:cNvPr>
          <p:cNvSpPr txBox="1"/>
          <p:nvPr/>
        </p:nvSpPr>
        <p:spPr>
          <a:xfrm>
            <a:off x="6483350" y="3147628"/>
            <a:ext cx="3083281" cy="338554"/>
          </a:xfrm>
          <a:prstGeom prst="rect">
            <a:avLst/>
          </a:prstGeom>
          <a:noFill/>
          <a:ln>
            <a:solidFill>
              <a:schemeClr val="bg1"/>
            </a:solidFill>
          </a:ln>
        </p:spPr>
        <p:txBody>
          <a:bodyPr wrap="square" rtlCol="0">
            <a:spAutoFit/>
          </a:bodyPr>
          <a:lstStyle/>
          <a:p>
            <a:r>
              <a:rPr lang="en-US" altLang="ja-JP" sz="1600" b="1" dirty="0"/>
              <a:t>JR</a:t>
            </a:r>
            <a:r>
              <a:rPr lang="ja-JP" altLang="en-US" sz="1600" b="1" dirty="0"/>
              <a:t>（大阪専１０５４） </a:t>
            </a:r>
            <a:endParaRPr kumimoji="1" lang="ja-JP" altLang="en-US" sz="1600" b="1" dirty="0"/>
          </a:p>
        </p:txBody>
      </p:sp>
      <p:sp>
        <p:nvSpPr>
          <p:cNvPr id="12" name="テキスト ボックス 11">
            <a:extLst>
              <a:ext uri="{FF2B5EF4-FFF2-40B4-BE49-F238E27FC236}">
                <a16:creationId xmlns:a16="http://schemas.microsoft.com/office/drawing/2014/main" id="{E3CC03BA-44DE-D771-592A-88DCB88B5B6C}"/>
              </a:ext>
            </a:extLst>
          </p:cNvPr>
          <p:cNvSpPr txBox="1"/>
          <p:nvPr/>
        </p:nvSpPr>
        <p:spPr>
          <a:xfrm>
            <a:off x="6500990" y="3486182"/>
            <a:ext cx="1149340" cy="338554"/>
          </a:xfrm>
          <a:prstGeom prst="rect">
            <a:avLst/>
          </a:prstGeom>
          <a:noFill/>
          <a:ln>
            <a:solidFill>
              <a:schemeClr val="bg1"/>
            </a:solidFill>
          </a:ln>
        </p:spPr>
        <p:txBody>
          <a:bodyPr wrap="square" rtlCol="0">
            <a:spAutoFit/>
          </a:bodyPr>
          <a:lstStyle/>
          <a:p>
            <a:r>
              <a:rPr lang="ja-JP" altLang="en-US" sz="1600" b="1" dirty="0"/>
              <a:t>大阪</a:t>
            </a:r>
            <a:endParaRPr kumimoji="1" lang="ja-JP" altLang="en-US" sz="1600" b="1" dirty="0"/>
          </a:p>
        </p:txBody>
      </p:sp>
      <p:sp>
        <p:nvSpPr>
          <p:cNvPr id="13" name="テキスト ボックス 12">
            <a:extLst>
              <a:ext uri="{FF2B5EF4-FFF2-40B4-BE49-F238E27FC236}">
                <a16:creationId xmlns:a16="http://schemas.microsoft.com/office/drawing/2014/main" id="{333F5CEF-106D-4E36-5A31-3FD660F64B3E}"/>
              </a:ext>
            </a:extLst>
          </p:cNvPr>
          <p:cNvSpPr txBox="1"/>
          <p:nvPr/>
        </p:nvSpPr>
        <p:spPr>
          <a:xfrm>
            <a:off x="9082275" y="3454464"/>
            <a:ext cx="1149340" cy="338554"/>
          </a:xfrm>
          <a:prstGeom prst="rect">
            <a:avLst/>
          </a:prstGeom>
          <a:noFill/>
          <a:ln>
            <a:solidFill>
              <a:schemeClr val="bg1"/>
            </a:solidFill>
          </a:ln>
        </p:spPr>
        <p:txBody>
          <a:bodyPr wrap="square" rtlCol="0">
            <a:spAutoFit/>
          </a:bodyPr>
          <a:lstStyle/>
          <a:p>
            <a:r>
              <a:rPr lang="ja-JP" altLang="en-US" sz="1600" b="1" dirty="0"/>
              <a:t>新大阪</a:t>
            </a:r>
            <a:endParaRPr kumimoji="1" lang="ja-JP" altLang="en-US" sz="1600" b="1" dirty="0"/>
          </a:p>
        </p:txBody>
      </p:sp>
    </p:spTree>
    <p:extLst>
      <p:ext uri="{BB962C8B-B14F-4D97-AF65-F5344CB8AC3E}">
        <p14:creationId xmlns:p14="http://schemas.microsoft.com/office/powerpoint/2010/main" val="1789828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2A03D-C5BF-F93A-864C-4CF9D187E5D5}"/>
              </a:ext>
            </a:extLst>
          </p:cNvPr>
          <p:cNvSpPr>
            <a:spLocks noGrp="1"/>
          </p:cNvSpPr>
          <p:nvPr>
            <p:ph type="title"/>
          </p:nvPr>
        </p:nvSpPr>
        <p:spPr>
          <a:xfrm>
            <a:off x="355600" y="250825"/>
            <a:ext cx="10515600" cy="1325563"/>
          </a:xfrm>
        </p:spPr>
        <p:txBody>
          <a:bodyPr/>
          <a:lstStyle/>
          <a:p>
            <a:r>
              <a:rPr lang="ja-JP" altLang="en-US" b="1" dirty="0"/>
              <a:t>学籍簿登録申請方法④</a:t>
            </a:r>
            <a:endParaRPr kumimoji="1" lang="ja-JP" altLang="en-US" dirty="0"/>
          </a:p>
        </p:txBody>
      </p:sp>
      <p:sp>
        <p:nvSpPr>
          <p:cNvPr id="4" name="コンテンツ プレースホルダー 2">
            <a:extLst>
              <a:ext uri="{FF2B5EF4-FFF2-40B4-BE49-F238E27FC236}">
                <a16:creationId xmlns:a16="http://schemas.microsoft.com/office/drawing/2014/main" id="{0AC6585F-5129-626F-2188-D97CAAA8DA6D}"/>
              </a:ext>
            </a:extLst>
          </p:cNvPr>
          <p:cNvSpPr>
            <a:spLocks noGrp="1"/>
          </p:cNvSpPr>
          <p:nvPr>
            <p:ph idx="1"/>
          </p:nvPr>
        </p:nvSpPr>
        <p:spPr>
          <a:xfrm>
            <a:off x="355600" y="1391772"/>
            <a:ext cx="10998200" cy="5415428"/>
          </a:xfrm>
        </p:spPr>
        <p:txBody>
          <a:bodyPr anchor="t">
            <a:normAutofit fontScale="92500" lnSpcReduction="20000"/>
          </a:bodyPr>
          <a:lstStyle/>
          <a:p>
            <a:r>
              <a:rPr kumimoji="1" lang="ja-JP" altLang="en-US" sz="2600" dirty="0">
                <a:solidFill>
                  <a:schemeClr val="tx1">
                    <a:alpha val="80000"/>
                  </a:schemeClr>
                </a:solidFill>
              </a:rPr>
              <a:t>主要交通機関名の一覧</a:t>
            </a:r>
            <a:endParaRPr kumimoji="1" lang="en-US" altLang="ja-JP" sz="2600" dirty="0">
              <a:solidFill>
                <a:schemeClr val="tx1">
                  <a:alpha val="80000"/>
                </a:schemeClr>
              </a:solidFill>
            </a:endParaRPr>
          </a:p>
          <a:p>
            <a:endParaRPr kumimoji="1" lang="en-US" altLang="ja-JP" sz="2600" dirty="0">
              <a:solidFill>
                <a:schemeClr val="tx1">
                  <a:alpha val="80000"/>
                </a:schemeClr>
              </a:solidFill>
            </a:endParaRPr>
          </a:p>
          <a:p>
            <a:endParaRPr kumimoji="1" lang="en-US" altLang="ja-JP" sz="2600" dirty="0">
              <a:solidFill>
                <a:schemeClr val="tx1">
                  <a:alpha val="80000"/>
                </a:schemeClr>
              </a:solidFill>
            </a:endParaRPr>
          </a:p>
          <a:p>
            <a:endParaRPr kumimoji="1" lang="en-US" altLang="ja-JP" sz="2600" dirty="0">
              <a:solidFill>
                <a:schemeClr val="tx1">
                  <a:alpha val="80000"/>
                </a:schemeClr>
              </a:solidFill>
            </a:endParaRPr>
          </a:p>
          <a:p>
            <a:pPr marL="0" indent="0">
              <a:buNone/>
            </a:pPr>
            <a:endParaRPr lang="en-US" altLang="ja-JP" sz="1000"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endParaRPr lang="en-US" altLang="ja-JP" sz="2600" b="1" dirty="0">
              <a:solidFill>
                <a:schemeClr val="tx1">
                  <a:alpha val="80000"/>
                </a:schemeClr>
              </a:solidFill>
            </a:endParaRPr>
          </a:p>
          <a:p>
            <a:pPr marL="0" indent="0">
              <a:buNone/>
            </a:pPr>
            <a:r>
              <a:rPr lang="en-US" altLang="ja-JP" sz="2600" b="1" dirty="0">
                <a:solidFill>
                  <a:schemeClr val="tx1">
                    <a:alpha val="80000"/>
                  </a:schemeClr>
                </a:solidFill>
              </a:rPr>
              <a:t>※</a:t>
            </a:r>
            <a:r>
              <a:rPr lang="ja-JP" altLang="en-US" sz="2600" b="1" dirty="0">
                <a:solidFill>
                  <a:schemeClr val="tx1">
                    <a:alpha val="80000"/>
                  </a:schemeClr>
                </a:solidFill>
              </a:rPr>
              <a:t>通学定期券の購入にあたって、区間を偽って購入したり、通学以外の目的で</a:t>
            </a:r>
            <a:endParaRPr lang="en-US" altLang="ja-JP" sz="2600" b="1" dirty="0">
              <a:solidFill>
                <a:schemeClr val="tx1">
                  <a:alpha val="80000"/>
                </a:schemeClr>
              </a:solidFill>
            </a:endParaRPr>
          </a:p>
          <a:p>
            <a:pPr marL="0" indent="0">
              <a:buNone/>
            </a:pPr>
            <a:r>
              <a:rPr lang="ja-JP" altLang="en-US" sz="2600" b="1" dirty="0">
                <a:solidFill>
                  <a:schemeClr val="tx1">
                    <a:alpha val="80000"/>
                  </a:schemeClr>
                </a:solidFill>
              </a:rPr>
              <a:t>　購入利用することはいかなる場合でも許されません。</a:t>
            </a:r>
            <a:endParaRPr lang="en-US" altLang="ja-JP" sz="2000" dirty="0">
              <a:solidFill>
                <a:schemeClr val="tx1">
                  <a:alpha val="80000"/>
                </a:schemeClr>
              </a:solidFill>
            </a:endParaRPr>
          </a:p>
          <a:p>
            <a:pPr marL="0" indent="0">
              <a:buNone/>
            </a:pPr>
            <a:endParaRPr kumimoji="1" lang="ja-JP" altLang="en-US" sz="2000" dirty="0">
              <a:solidFill>
                <a:schemeClr val="tx1">
                  <a:alpha val="80000"/>
                </a:schemeClr>
              </a:solidFill>
            </a:endParaRPr>
          </a:p>
        </p:txBody>
      </p:sp>
      <p:pic>
        <p:nvPicPr>
          <p:cNvPr id="6" name="図 5" descr="テーブル&#10;&#10;AI 生成コンテンツは誤りを含む可能性があります。">
            <a:extLst>
              <a:ext uri="{FF2B5EF4-FFF2-40B4-BE49-F238E27FC236}">
                <a16:creationId xmlns:a16="http://schemas.microsoft.com/office/drawing/2014/main" id="{98F1B1C6-E8A7-14A6-C247-0DED4A005A63}"/>
              </a:ext>
            </a:extLst>
          </p:cNvPr>
          <p:cNvPicPr>
            <a:picLocks noChangeAspect="1"/>
          </p:cNvPicPr>
          <p:nvPr/>
        </p:nvPicPr>
        <p:blipFill>
          <a:blip r:embed="rId2"/>
          <a:stretch>
            <a:fillRect/>
          </a:stretch>
        </p:blipFill>
        <p:spPr>
          <a:xfrm>
            <a:off x="520269" y="2001372"/>
            <a:ext cx="10833531" cy="3414056"/>
          </a:xfrm>
          <a:prstGeom prst="rect">
            <a:avLst/>
          </a:prstGeom>
        </p:spPr>
      </p:pic>
    </p:spTree>
    <p:extLst>
      <p:ext uri="{BB962C8B-B14F-4D97-AF65-F5344CB8AC3E}">
        <p14:creationId xmlns:p14="http://schemas.microsoft.com/office/powerpoint/2010/main" val="39255072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TotalTime>
  <Words>705</Words>
  <Application>Microsoft Office PowerPoint</Application>
  <PresentationFormat>ワイド画面</PresentationFormat>
  <Paragraphs>106</Paragraphs>
  <Slides>12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BIZ UDPゴシック</vt:lpstr>
      <vt:lpstr>游ゴシック</vt:lpstr>
      <vt:lpstr>游ゴシック Light</vt:lpstr>
      <vt:lpstr>Arial</vt:lpstr>
      <vt:lpstr>Office テーマ</vt:lpstr>
      <vt:lpstr>学籍簿登録申請 について</vt:lpstr>
      <vt:lpstr>学籍簿登録申請方法①</vt:lpstr>
      <vt:lpstr>学籍簿登録申請方法②</vt:lpstr>
      <vt:lpstr>学籍簿登録申請方法③</vt:lpstr>
      <vt:lpstr>学籍簿登録申請方法④</vt:lpstr>
      <vt:lpstr>学籍簿登録申請方法④</vt:lpstr>
      <vt:lpstr>学籍簿登録申請方法④</vt:lpstr>
      <vt:lpstr>学籍簿登録申請方法④</vt:lpstr>
      <vt:lpstr>学籍簿登録申請方法④</vt:lpstr>
      <vt:lpstr>学籍簿登録申請方法④</vt:lpstr>
      <vt:lpstr>学籍簿登録申請方法⑤</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jikei</dc:creator>
  <cp:lastModifiedBy>jikei</cp:lastModifiedBy>
  <cp:revision>2</cp:revision>
  <cp:lastPrinted>2026-02-19T07:17:34Z</cp:lastPrinted>
  <dcterms:created xsi:type="dcterms:W3CDTF">2026-02-19T05:38:02Z</dcterms:created>
  <dcterms:modified xsi:type="dcterms:W3CDTF">2026-02-19T07:45:03Z</dcterms:modified>
</cp:coreProperties>
</file>