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461C5-B3E2-4C6D-92A0-4CD99287A32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25A05-8C06-4370-830D-6CB0ACCD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72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25A05-8C06-4370-830D-6CB0ACCDC10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264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185D9-493C-B206-B67E-674078943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E39679-3606-1A89-31FC-21566CDC4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C1D0E6-100B-6226-DFD2-B4012DC9E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978DC7-E038-06F0-5FC9-9A08BDD6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13CAA3-AA00-943C-81FD-3763450B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94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3F6C31-5389-0B99-C60B-A3D0EE25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C31274-34E6-7E3B-E286-E3EB673CB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29F43-C5E9-2A8E-FE15-8FD746390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147472-16F6-5986-DA01-363A4C32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9AA015-2764-3E4E-C2EF-63A5FE59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31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3AF29B-BB9C-1E94-41C4-1A4DDB4D5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31DE90-7D44-7D14-282E-1A2D0FE8B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70289-F467-4CE9-6FD0-7193E6CD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BF55DA-A57C-F98D-FBF3-E686FA06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6B7933-0A59-FB95-6D2A-E9976729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23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02C6A-44BF-6AFF-EDA1-141DC0B7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70C8BF-3847-6178-BC72-783AADEE6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28DF6F-AEDB-0A6F-946E-3529B650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FABD4F-96C0-B5E9-1791-15D77882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08D071-BFA9-51FC-9039-CDB6D05E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68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08DB60-9EA4-4166-A8C9-14D7112F4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55F55A-2912-57BB-CE19-7117CB1E3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63DFB4-38C5-A6DB-E499-414401BA8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32D993-23B3-CD5F-A90D-8AF29466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2780A6-98FE-5193-B384-92C7D54F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93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74ABE4-1308-5C3F-43B4-A2A38C1EF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F5BE42-0C3E-4870-AB7A-C19F7E391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DA602F-DC4A-F269-3C23-69FCADCB0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57E5B8-A801-1A99-FB79-16EC8E66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F18CDC-A845-A972-1D5D-519CD71C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3E2DE8-4CFD-62B2-7F8D-99915F56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85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8DA7E-A45A-2E99-29CA-555F95AE1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9586AE-2B15-A046-AD14-ED307B11B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42D3AA-B38E-4A86-ECA9-7FF89702B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0B8230-8ADB-1110-9FD9-A267F719A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C30AE8-BD27-85D0-5C8C-4D9CE6CA1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40E03F-F2DC-7D5F-F3B3-4751CE1D2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B0A6C03-93D5-A610-097C-56AF5BDB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CCE28B-67D6-86FB-F9F6-EA7A46A2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38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8BF236-0182-3320-B887-6BE409EDF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82116C9-F772-36AF-E73A-6614D297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458138-299E-09E4-09DC-07EC03F57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B7B6602-1D31-F779-B1D0-4270D262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44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7082F2-F153-2691-F9AD-C7BCB554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849561-1F95-F1EC-43A0-69E3AAD3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A7F23E-2A63-F3D1-DF71-CB8D41CAF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58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145CC9-6752-1B7C-C163-907FCEBD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B9CCF5-B2F8-AEC0-5737-66F986312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6E3D3A-070A-A568-A27F-AE792B228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FB92AF-7AAB-2D12-BDD3-4BDFB253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58A12D-3529-C2A6-9F6C-0D6A2F0A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993C11-A6D9-D68C-1184-6AD33445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31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2EA58A-585D-EB72-D34C-3AC86A4B9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71FCB2-66B4-D847-25BA-8C90DAB64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66DB8A-F276-7D2D-7C34-C88A4D9F9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53BC35-8C65-E714-3360-313E38FA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B3AFCC-4D55-68EE-6137-30E5F5A2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AA2D9B-C1E5-CEF7-1B71-B3D27F4A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76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0414C60-7A8B-7D46-7E6B-3545FC027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1D11C0-F345-78B8-158B-3B1DE1CE4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DB8721-FD7E-E2C1-CDEB-AD8B465CB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E6590A-3205-4B01-989B-E3643AAA0F2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94420B-CAB5-3914-1EDE-4BB8FA1A1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6C8FBE-7198-6351-D81F-C39F25BF5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0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B2D9D4-91E7-341D-0F01-88B96B792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338" y="320432"/>
            <a:ext cx="11289323" cy="1178168"/>
          </a:xfrm>
        </p:spPr>
        <p:txBody>
          <a:bodyPr>
            <a:normAutofit/>
          </a:bodyPr>
          <a:lstStyle/>
          <a:p>
            <a:r>
              <a:rPr kumimoji="1" lang="ja-JP" altLang="en-US" sz="6600" dirty="0"/>
              <a:t>通学交通経路 申請のお願い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93788614-F627-9395-BFAF-7DAFF6FA166F}"/>
              </a:ext>
            </a:extLst>
          </p:cNvPr>
          <p:cNvSpPr/>
          <p:nvPr/>
        </p:nvSpPr>
        <p:spPr>
          <a:xfrm>
            <a:off x="2171700" y="5600700"/>
            <a:ext cx="8432800" cy="5842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3A0AEA-26E1-B5F6-1510-D1726A4E5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900" y="1549400"/>
            <a:ext cx="10579101" cy="483576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ja-JP" altLang="en-US" sz="2800" dirty="0"/>
              <a:t>〇本校の学生が通学を目的として、公共交通機関の通学定期券を購入</a:t>
            </a:r>
            <a:endParaRPr lang="en-US" altLang="ja-JP" sz="2800" dirty="0"/>
          </a:p>
          <a:p>
            <a:pPr algn="l"/>
            <a:r>
              <a:rPr lang="ja-JP" altLang="en-US" sz="2800" dirty="0"/>
              <a:t>　する場合に、割引制度を受けることができます。</a:t>
            </a:r>
            <a:endParaRPr lang="en-US" altLang="ja-JP" sz="2800" dirty="0"/>
          </a:p>
          <a:p>
            <a:pPr algn="l"/>
            <a:endParaRPr lang="en-US" altLang="ja-JP" sz="2800" dirty="0"/>
          </a:p>
          <a:p>
            <a:pPr algn="l"/>
            <a:r>
              <a:rPr lang="ja-JP" altLang="en-US" sz="2800" dirty="0"/>
              <a:t>〇通学定期券の購入は、在学中の現住所の最寄り駅</a:t>
            </a:r>
            <a:r>
              <a:rPr lang="en-US" altLang="ja-JP" sz="2800" dirty="0"/>
              <a:t>(</a:t>
            </a:r>
            <a:r>
              <a:rPr lang="ja-JP" altLang="en-US" sz="2800" dirty="0"/>
              <a:t>バス停</a:t>
            </a:r>
            <a:r>
              <a:rPr lang="en-US" altLang="ja-JP" sz="2800" dirty="0"/>
              <a:t>)</a:t>
            </a:r>
            <a:r>
              <a:rPr lang="ja-JP" altLang="en-US" sz="2800" dirty="0"/>
              <a:t>から</a:t>
            </a:r>
            <a:endParaRPr lang="en-US" altLang="ja-JP" sz="2800" dirty="0"/>
          </a:p>
          <a:p>
            <a:pPr algn="l"/>
            <a:r>
              <a:rPr lang="ja-JP" altLang="en-US" sz="2800" dirty="0"/>
              <a:t>　学校の最寄り駅</a:t>
            </a:r>
            <a:r>
              <a:rPr lang="en-US" altLang="ja-JP" sz="2800" dirty="0"/>
              <a:t>(</a:t>
            </a:r>
            <a:r>
              <a:rPr lang="ja-JP" altLang="en-US" sz="2800" b="1" dirty="0"/>
              <a:t>ＪＲ</a:t>
            </a:r>
            <a:r>
              <a:rPr lang="en-US" altLang="ja-JP" sz="2800" b="1" dirty="0"/>
              <a:t>/</a:t>
            </a:r>
            <a:r>
              <a:rPr lang="ja-JP" altLang="en-US" sz="2800" b="1" dirty="0"/>
              <a:t>大阪メトロ：新大阪・阪急：南方</a:t>
            </a:r>
            <a:r>
              <a:rPr lang="en-US" altLang="ja-JP" sz="2800" dirty="0"/>
              <a:t>)</a:t>
            </a:r>
            <a:r>
              <a:rPr lang="ja-JP" altLang="en-US" sz="2800" dirty="0"/>
              <a:t>までの最短区間</a:t>
            </a:r>
            <a:endParaRPr lang="en-US" altLang="ja-JP" sz="2800" dirty="0"/>
          </a:p>
          <a:p>
            <a:pPr algn="l"/>
            <a:r>
              <a:rPr lang="ja-JP" altLang="en-US" sz="2800" dirty="0"/>
              <a:t>　に限ります。</a:t>
            </a:r>
            <a:endParaRPr lang="en-US" altLang="ja-JP" sz="2800" dirty="0"/>
          </a:p>
          <a:p>
            <a:pPr algn="l"/>
            <a:endParaRPr lang="en-US" altLang="ja-JP" sz="2800" dirty="0"/>
          </a:p>
          <a:p>
            <a:pPr algn="l"/>
            <a:r>
              <a:rPr lang="ja-JP" altLang="en-US" sz="2800" dirty="0"/>
              <a:t>〇通学定期券を希望される場合は、</a:t>
            </a:r>
            <a:r>
              <a:rPr lang="ja-JP" altLang="en-US" sz="2800" b="1" u="sng" dirty="0"/>
              <a:t>学生ポータル</a:t>
            </a:r>
            <a:r>
              <a:rPr lang="ja-JP" altLang="en-US" sz="2800" dirty="0"/>
              <a:t>より、通学交通経路の　</a:t>
            </a:r>
            <a:endParaRPr lang="en-US" altLang="ja-JP" sz="2800" dirty="0"/>
          </a:p>
          <a:p>
            <a:pPr algn="l"/>
            <a:r>
              <a:rPr lang="ja-JP" altLang="en-US" sz="2800" dirty="0"/>
              <a:t>　申請をお願いします。</a:t>
            </a:r>
            <a:endParaRPr lang="en-US" altLang="ja-JP" sz="2800" dirty="0"/>
          </a:p>
          <a:p>
            <a:pPr algn="l"/>
            <a:r>
              <a:rPr lang="ja-JP" altLang="en-US" sz="2800" dirty="0"/>
              <a:t>　併せて、</a:t>
            </a:r>
            <a:r>
              <a:rPr lang="en-US" altLang="ja-JP" sz="2800" b="1" u="sng" dirty="0"/>
              <a:t>『</a:t>
            </a:r>
            <a:r>
              <a:rPr lang="ja-JP" altLang="en-US" sz="2800" b="1" u="sng" dirty="0"/>
              <a:t>各種証明書発行台帳</a:t>
            </a:r>
            <a:r>
              <a:rPr lang="en-US" altLang="ja-JP" sz="2800" b="1" u="sng" dirty="0"/>
              <a:t>』</a:t>
            </a:r>
            <a:r>
              <a:rPr lang="ja-JP" altLang="en-US" sz="2800" dirty="0"/>
              <a:t>にも同じ内容を記入し提出してくだ　</a:t>
            </a:r>
            <a:endParaRPr lang="en-US" altLang="ja-JP" sz="2800" dirty="0"/>
          </a:p>
          <a:p>
            <a:pPr algn="l"/>
            <a:r>
              <a:rPr lang="ja-JP" altLang="en-US" sz="2800" dirty="0"/>
              <a:t>　さい。</a:t>
            </a:r>
            <a:endParaRPr lang="en-US" altLang="ja-JP" sz="2800" dirty="0"/>
          </a:p>
          <a:p>
            <a:pPr algn="l"/>
            <a:r>
              <a:rPr lang="ja-JP" altLang="en-US" sz="3300" b="1" dirty="0"/>
              <a:t>　　　　</a:t>
            </a:r>
            <a:r>
              <a:rPr lang="en-US" altLang="ja-JP" sz="3300" b="1" dirty="0"/>
              <a:t>※</a:t>
            </a:r>
            <a:r>
              <a:rPr lang="ja-JP" altLang="en-US" sz="3300" b="1" dirty="0"/>
              <a:t> 入力</a:t>
            </a:r>
            <a:r>
              <a:rPr lang="en-US" altLang="ja-JP" sz="3300" b="1" dirty="0"/>
              <a:t>/</a:t>
            </a:r>
            <a:r>
              <a:rPr lang="ja-JP" altLang="en-US" sz="3300" b="1" dirty="0"/>
              <a:t>提出締切期日： ３月１０日（火）</a:t>
            </a:r>
            <a:r>
              <a:rPr lang="en-US" altLang="ja-JP" sz="3300" b="1" dirty="0"/>
              <a:t>※</a:t>
            </a:r>
          </a:p>
          <a:p>
            <a:endParaRPr lang="en-US" altLang="ja-JP" sz="2800" dirty="0"/>
          </a:p>
          <a:p>
            <a:pPr algn="l"/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87862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0E4C7-0E9B-6542-DF2E-5274F3483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6000" dirty="0"/>
              <a:t>申請完了！！</a:t>
            </a:r>
            <a:endParaRPr kumimoji="1" lang="en-US" altLang="ja-JP" sz="6000" dirty="0"/>
          </a:p>
          <a:p>
            <a:pPr marL="0" indent="0" algn="ctr">
              <a:buNone/>
            </a:pPr>
            <a:endParaRPr kumimoji="1" lang="en-US" altLang="ja-JP" sz="6000" dirty="0"/>
          </a:p>
          <a:p>
            <a:pPr marL="0" indent="0" algn="ctr">
              <a:buNone/>
            </a:pPr>
            <a:r>
              <a:rPr lang="ja-JP" altLang="en-US" sz="5400" dirty="0"/>
              <a:t>ご協力ありがとうございました。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9361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B9530B-2A61-287F-1FD7-5AAA5F3A8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600"/>
            <a:ext cx="12319000" cy="6853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b="1" dirty="0"/>
              <a:t> 〇注意事項①</a:t>
            </a:r>
            <a:endParaRPr lang="en-US" altLang="ja-JP" sz="3600" b="1" dirty="0"/>
          </a:p>
          <a:p>
            <a:pPr marL="0" indent="0">
              <a:buNone/>
            </a:pPr>
            <a:r>
              <a:rPr lang="ja-JP" altLang="en-US" sz="3200" dirty="0"/>
              <a:t>・入力内容と</a:t>
            </a:r>
            <a:r>
              <a:rPr lang="en-US" altLang="ja-JP" sz="3200" dirty="0"/>
              <a:t>『</a:t>
            </a:r>
            <a:r>
              <a:rPr lang="ja-JP" altLang="en-US" sz="3200" dirty="0"/>
              <a:t>証明書発行台帳</a:t>
            </a:r>
            <a:r>
              <a:rPr lang="en-US" altLang="ja-JP" sz="3200" dirty="0"/>
              <a:t>』</a:t>
            </a:r>
            <a:r>
              <a:rPr lang="ja-JP" altLang="en-US" sz="3200" dirty="0"/>
              <a:t>の記載内容が異なる場合は、証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明書発行台帳の記載内容で発行します。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・オリエンテーションの初日に、現住所及び通学経路が記載され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た学生証兼通学証明書をお渡しします。新年度前に通学定期券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を購入することはできません。あらかじめご了承ください。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・交通区間の入力内容に疑義が生じた場合は、学校から確認の連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絡をします。その場合オリエンテーション初日に交付できない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可能性があります。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0228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5">
            <a:extLst>
              <a:ext uri="{FF2B5EF4-FFF2-40B4-BE49-F238E27FC236}">
                <a16:creationId xmlns:a16="http://schemas.microsoft.com/office/drawing/2014/main" id="{A13DFAF3-489C-2E0F-22FC-D0A35438E1AB}"/>
              </a:ext>
            </a:extLst>
          </p:cNvPr>
          <p:cNvSpPr txBox="1">
            <a:spLocks/>
          </p:cNvSpPr>
          <p:nvPr/>
        </p:nvSpPr>
        <p:spPr>
          <a:xfrm>
            <a:off x="-63500" y="134144"/>
            <a:ext cx="12319000" cy="6853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600" b="1" dirty="0"/>
              <a:t> 〇注意事項②</a:t>
            </a:r>
            <a:endParaRPr lang="en-US" altLang="ja-JP" sz="36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・通学定期券の購入は、在学中の現住所の最寄り駅</a:t>
            </a:r>
            <a:r>
              <a:rPr lang="en-US" altLang="ja-JP" sz="3200" dirty="0"/>
              <a:t>(</a:t>
            </a:r>
            <a:r>
              <a:rPr lang="ja-JP" altLang="en-US" sz="3200" dirty="0"/>
              <a:t>バス停</a:t>
            </a:r>
            <a:r>
              <a:rPr lang="en-US" altLang="ja-JP" sz="3200" dirty="0"/>
              <a:t>)</a:t>
            </a:r>
            <a:r>
              <a:rPr lang="ja-JP" altLang="en-US" sz="3200" dirty="0"/>
              <a:t>から</a:t>
            </a: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　学校の最寄り駅</a:t>
            </a:r>
            <a:r>
              <a:rPr lang="en-US" altLang="ja-JP" sz="3200" dirty="0"/>
              <a:t>(</a:t>
            </a:r>
            <a:r>
              <a:rPr lang="ja-JP" altLang="en-US" sz="3200" b="1" dirty="0"/>
              <a:t>ＪＲ</a:t>
            </a:r>
            <a:r>
              <a:rPr lang="en-US" altLang="ja-JP" sz="3200" b="1" dirty="0"/>
              <a:t>/</a:t>
            </a:r>
            <a:r>
              <a:rPr lang="ja-JP" altLang="en-US" sz="3200" b="1" dirty="0"/>
              <a:t>大阪メトロ：新大阪・阪急：南方</a:t>
            </a:r>
            <a:r>
              <a:rPr lang="en-US" altLang="ja-JP" sz="3200" dirty="0"/>
              <a:t>)</a:t>
            </a:r>
            <a:r>
              <a:rPr lang="ja-JP" altLang="en-US" sz="3200" dirty="0"/>
              <a:t>までの　</a:t>
            </a: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　最短区間に限ります。</a:t>
            </a: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　　</a:t>
            </a: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　   </a:t>
            </a:r>
            <a:r>
              <a:rPr lang="en-US" altLang="ja-JP" dirty="0"/>
              <a:t>※</a:t>
            </a:r>
            <a:r>
              <a:rPr lang="ja-JP" altLang="en-US" dirty="0"/>
              <a:t>通学途中にアルバイトに行くなど、最短距離でない迂回した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　区間を通学区間に含めることはできません。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</a:t>
            </a:r>
            <a:r>
              <a:rPr lang="en-US" altLang="ja-JP" dirty="0"/>
              <a:t>※</a:t>
            </a:r>
            <a:r>
              <a:rPr lang="ja-JP" altLang="en-US" dirty="0"/>
              <a:t>本来の最寄り駅は</a:t>
            </a:r>
            <a:r>
              <a:rPr lang="en-US" altLang="ja-JP" dirty="0"/>
              <a:t>A</a:t>
            </a:r>
            <a:r>
              <a:rPr lang="ja-JP" altLang="en-US" dirty="0"/>
              <a:t>駅であるが、急行が停まる</a:t>
            </a:r>
            <a:r>
              <a:rPr lang="en-US" altLang="ja-JP" dirty="0"/>
              <a:t>B</a:t>
            </a:r>
            <a:r>
              <a:rPr lang="ja-JP" altLang="en-US" dirty="0"/>
              <a:t>駅を最寄りと　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　して利用することはできません。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</a:t>
            </a:r>
            <a:r>
              <a:rPr lang="en-US" altLang="ja-JP" dirty="0"/>
              <a:t>※</a:t>
            </a:r>
            <a:r>
              <a:rPr lang="ja-JP" altLang="en-US" dirty="0"/>
              <a:t>阪急京都線を利用する方は、途中に最寄り駅である南方駅が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　あるため、大阪梅田駅を利用することはできません。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　　　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7168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0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3CBE778-650D-AC0E-12F6-823F7AD4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1117842"/>
            <a:ext cx="6155988" cy="1182927"/>
          </a:xfrm>
        </p:spPr>
        <p:txBody>
          <a:bodyPr anchor="b">
            <a:normAutofit/>
          </a:bodyPr>
          <a:lstStyle/>
          <a:p>
            <a:r>
              <a:rPr lang="ja-JP" altLang="en-US" sz="3900" dirty="0"/>
              <a:t>通学交通経路 申請方法①</a:t>
            </a:r>
            <a:endParaRPr kumimoji="1" lang="ja-JP" altLang="en-US" sz="3900" dirty="0"/>
          </a:p>
        </p:txBody>
      </p:sp>
      <p:cxnSp>
        <p:nvCxnSpPr>
          <p:cNvPr id="29" name="Straight Connector 12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1958413F-9F57-9596-F7E3-BC987C547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6" y="2829330"/>
            <a:ext cx="6190412" cy="334445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altLang="ja-JP" sz="48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4000">
                <a:solidFill>
                  <a:schemeClr val="tx1">
                    <a:alpha val="80000"/>
                  </a:schemeClr>
                </a:solidFill>
              </a:rPr>
              <a:t>QR</a:t>
            </a:r>
            <a:r>
              <a:rPr lang="ja-JP" altLang="en-US" sz="4000">
                <a:solidFill>
                  <a:schemeClr val="tx1">
                    <a:alpha val="80000"/>
                  </a:schemeClr>
                </a:solidFill>
              </a:rPr>
              <a:t>から学生ポータルにアクセス</a:t>
            </a:r>
            <a:endParaRPr lang="en-US" sz="40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E92B0B69-32A1-14FF-88CB-1AE0C605A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5563" y="2662940"/>
            <a:ext cx="3548404" cy="3570443"/>
          </a:xfrm>
          <a:prstGeom prst="rect">
            <a:avLst/>
          </a:prstGeom>
        </p:spPr>
      </p:pic>
      <p:sp>
        <p:nvSpPr>
          <p:cNvPr id="3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24552" y="189928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6862" y="218992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88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3B49CF7B-1DB6-92DC-04AB-190A443BC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8380" y="894999"/>
            <a:ext cx="7120573" cy="5874472"/>
          </a:xfrm>
          <a:prstGeom prst="rect">
            <a:avLst/>
          </a:prstGeom>
        </p:spPr>
      </p:pic>
      <p:sp>
        <p:nvSpPr>
          <p:cNvPr id="1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24552" y="189928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6862" y="218992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19D6D21-E28D-F3C8-1055-520559C89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845" y="1394843"/>
            <a:ext cx="6155988" cy="912395"/>
          </a:xfrm>
        </p:spPr>
        <p:txBody>
          <a:bodyPr anchor="b">
            <a:noAutofit/>
          </a:bodyPr>
          <a:lstStyle/>
          <a:p>
            <a:r>
              <a:rPr lang="ja-JP" altLang="en-US" sz="4000" dirty="0"/>
              <a:t>通学交通経路 申請方法②</a:t>
            </a:r>
            <a:endParaRPr kumimoji="1" lang="ja-JP" alt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CFC5393-B728-8B1D-E50B-37C8BB1EC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376" y="2754738"/>
            <a:ext cx="6190412" cy="3471864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ユーザー</a:t>
            </a:r>
            <a:r>
              <a:rPr lang="en-US" altLang="ja-JP" sz="4000" b="1" dirty="0">
                <a:solidFill>
                  <a:schemeClr val="tx1">
                    <a:alpha val="80000"/>
                  </a:schemeClr>
                </a:solidFill>
              </a:rPr>
              <a:t>ID</a:t>
            </a: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：７桁</a:t>
            </a:r>
            <a:endParaRPr lang="en-US" altLang="ja-JP" sz="4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4000" dirty="0">
                <a:solidFill>
                  <a:schemeClr val="tx1">
                    <a:alpha val="80000"/>
                  </a:schemeClr>
                </a:solidFill>
              </a:rPr>
              <a:t>　</a:t>
            </a: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各自の学籍番号</a:t>
            </a:r>
            <a:endParaRPr lang="en-US" altLang="ja-JP" sz="4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1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パスワード：６桁</a:t>
            </a:r>
            <a:endParaRPr lang="en-US" altLang="ja-JP" sz="4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　 数字のみ</a:t>
            </a:r>
            <a:endParaRPr lang="en-US" altLang="ja-JP" sz="32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　　　　</a:t>
            </a:r>
            <a:endParaRPr lang="en-US" altLang="ja-JP" sz="3600" b="1" dirty="0">
              <a:solidFill>
                <a:schemeClr val="tx1">
                  <a:alpha val="8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  <a:p>
            <a:pPr marL="0" indent="0">
              <a:buNone/>
            </a:pPr>
            <a:r>
              <a:rPr lang="ja-JP" altLang="en-US" sz="3600" b="1" dirty="0">
                <a:solidFill>
                  <a:schemeClr val="tx1">
                    <a:alpha val="8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　　　　</a:t>
            </a:r>
            <a:endParaRPr lang="en-US" sz="3200" b="1" dirty="0">
              <a:solidFill>
                <a:schemeClr val="tx1">
                  <a:alpha val="8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43575E2-CCC5-9B9E-6E39-4E7E96B807BE}"/>
              </a:ext>
            </a:extLst>
          </p:cNvPr>
          <p:cNvSpPr/>
          <p:nvPr/>
        </p:nvSpPr>
        <p:spPr>
          <a:xfrm>
            <a:off x="1884923" y="5940667"/>
            <a:ext cx="2903833" cy="660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+mn-ea"/>
              </a:rPr>
              <a:t>ログイン</a:t>
            </a:r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CA813F99-C0EE-9703-A81C-1FF7EC7E4063}"/>
              </a:ext>
            </a:extLst>
          </p:cNvPr>
          <p:cNvSpPr/>
          <p:nvPr/>
        </p:nvSpPr>
        <p:spPr>
          <a:xfrm>
            <a:off x="3070140" y="5150036"/>
            <a:ext cx="533400" cy="660400"/>
          </a:xfrm>
          <a:prstGeom prst="downArrow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6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コンテンツ プレースホルダー 4" descr="グラフィカル ユーザー インターフェイス, テキスト, アプリケーション, Web サイト&#10;&#10;AI 生成コンテンツは誤りを含む可能性があります。">
            <a:extLst>
              <a:ext uri="{FF2B5EF4-FFF2-40B4-BE49-F238E27FC236}">
                <a16:creationId xmlns:a16="http://schemas.microsoft.com/office/drawing/2014/main" id="{D85C10D9-FC4E-0151-EF0A-E035948507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08" y="2189928"/>
            <a:ext cx="4728645" cy="4056459"/>
          </a:xfrm>
          <a:prstGeom prst="rect">
            <a:avLst/>
          </a:prstGeom>
        </p:spPr>
      </p:pic>
      <p:sp>
        <p:nvSpPr>
          <p:cNvPr id="1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24552" y="189928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6862" y="218992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C636AE-0235-4083-2CBB-D97F46BA8501}"/>
              </a:ext>
            </a:extLst>
          </p:cNvPr>
          <p:cNvSpPr/>
          <p:nvPr/>
        </p:nvSpPr>
        <p:spPr>
          <a:xfrm>
            <a:off x="155912" y="3311638"/>
            <a:ext cx="656888" cy="190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4CFB6EF-C094-E89E-068E-7B4F1C4E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12" y="816102"/>
            <a:ext cx="6155988" cy="1182927"/>
          </a:xfrm>
        </p:spPr>
        <p:txBody>
          <a:bodyPr anchor="b">
            <a:noAutofit/>
          </a:bodyPr>
          <a:lstStyle/>
          <a:p>
            <a:r>
              <a:rPr lang="ja-JP" altLang="en-US" sz="4000" dirty="0"/>
              <a:t>通学交通経路 申請方法③</a:t>
            </a:r>
            <a:endParaRPr kumimoji="1" lang="ja-JP" alt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4B2B479-86D4-FF8E-9334-64C0A5DE4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438" y="4814749"/>
            <a:ext cx="1406962" cy="1236781"/>
          </a:xfr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2000" dirty="0">
                <a:solidFill>
                  <a:schemeClr val="tx1">
                    <a:alpha val="80000"/>
                  </a:schemeClr>
                </a:solidFill>
              </a:rPr>
              <a:t>メニューから各種申請をクリック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1C1F963D-46CA-F64B-BCE9-21C26FC9D613}"/>
              </a:ext>
            </a:extLst>
          </p:cNvPr>
          <p:cNvSpPr/>
          <p:nvPr/>
        </p:nvSpPr>
        <p:spPr>
          <a:xfrm>
            <a:off x="3310106" y="4800600"/>
            <a:ext cx="1604794" cy="144578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A6DEB4AA-8888-377B-721D-A1125E7AA4B2}"/>
              </a:ext>
            </a:extLst>
          </p:cNvPr>
          <p:cNvCxnSpPr/>
          <p:nvPr/>
        </p:nvCxnSpPr>
        <p:spPr>
          <a:xfrm>
            <a:off x="1498600" y="5523493"/>
            <a:ext cx="1735306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図 14" descr="グラフィカル ユーザー インターフェイス">
            <a:extLst>
              <a:ext uri="{FF2B5EF4-FFF2-40B4-BE49-F238E27FC236}">
                <a16:creationId xmlns:a16="http://schemas.microsoft.com/office/drawing/2014/main" id="{AF2F8BBE-A14E-7B10-73A2-D0204A521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899" y="2189928"/>
            <a:ext cx="5397101" cy="4173181"/>
          </a:xfrm>
          <a:prstGeom prst="rect">
            <a:avLst/>
          </a:prstGeom>
        </p:spPr>
      </p:pic>
      <p:sp>
        <p:nvSpPr>
          <p:cNvPr id="11" name="矢印: 右 10">
            <a:extLst>
              <a:ext uri="{FF2B5EF4-FFF2-40B4-BE49-F238E27FC236}">
                <a16:creationId xmlns:a16="http://schemas.microsoft.com/office/drawing/2014/main" id="{681DCAD3-1EFE-843F-767A-03A799430998}"/>
              </a:ext>
            </a:extLst>
          </p:cNvPr>
          <p:cNvSpPr/>
          <p:nvPr/>
        </p:nvSpPr>
        <p:spPr>
          <a:xfrm>
            <a:off x="4711700" y="3987558"/>
            <a:ext cx="1600200" cy="6345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DB19E56C-712A-4268-8B83-461579B44A36}"/>
              </a:ext>
            </a:extLst>
          </p:cNvPr>
          <p:cNvSpPr/>
          <p:nvPr/>
        </p:nvSpPr>
        <p:spPr>
          <a:xfrm>
            <a:off x="10312209" y="5523493"/>
            <a:ext cx="1208929" cy="121305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EB2DE5-576F-5BCA-2831-F33A390BB941}"/>
              </a:ext>
            </a:extLst>
          </p:cNvPr>
          <p:cNvSpPr txBox="1"/>
          <p:nvPr/>
        </p:nvSpPr>
        <p:spPr>
          <a:xfrm>
            <a:off x="6343469" y="5993777"/>
            <a:ext cx="3162300" cy="36933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「新規申請」をクリック</a:t>
            </a:r>
            <a:endParaRPr kumimoji="1" lang="ja-JP" altLang="en-US" dirty="0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39595A9D-CE59-BAA4-51EC-12160E301973}"/>
              </a:ext>
            </a:extLst>
          </p:cNvPr>
          <p:cNvCxnSpPr>
            <a:cxnSpLocks/>
          </p:cNvCxnSpPr>
          <p:nvPr/>
        </p:nvCxnSpPr>
        <p:spPr>
          <a:xfrm>
            <a:off x="9067800" y="6178443"/>
            <a:ext cx="1100021" cy="343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00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EACF01-C926-F95F-5015-36E0CAC8C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43" y="729964"/>
            <a:ext cx="10550025" cy="1182927"/>
          </a:xfrm>
        </p:spPr>
        <p:txBody>
          <a:bodyPr anchor="b">
            <a:normAutofit/>
          </a:bodyPr>
          <a:lstStyle/>
          <a:p>
            <a:r>
              <a:rPr lang="ja-JP" altLang="en-US" sz="4000" dirty="0"/>
              <a:t>通学交通経路 申請方法④</a:t>
            </a:r>
            <a:endParaRPr kumimoji="1" lang="ja-JP" altLang="en-US" sz="4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50D8D-73D6-4132-89B5-DD52F3962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9" name="コンテンツ プレースホルダー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DBA4020-71A5-1CC4-C04F-293FDA8B8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95" y="2146804"/>
            <a:ext cx="5384613" cy="4302122"/>
          </a:xfrm>
        </p:spPr>
      </p:pic>
      <p:sp>
        <p:nvSpPr>
          <p:cNvPr id="11" name="楕円 10">
            <a:extLst>
              <a:ext uri="{FF2B5EF4-FFF2-40B4-BE49-F238E27FC236}">
                <a16:creationId xmlns:a16="http://schemas.microsoft.com/office/drawing/2014/main" id="{BD3FC8EA-F699-0795-8536-4C84C97B6320}"/>
              </a:ext>
            </a:extLst>
          </p:cNvPr>
          <p:cNvSpPr/>
          <p:nvPr/>
        </p:nvSpPr>
        <p:spPr>
          <a:xfrm>
            <a:off x="3338918" y="5045391"/>
            <a:ext cx="2145384" cy="42496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C5BFB7EA-64B9-6735-143F-C87CFF5E3A0E}"/>
              </a:ext>
            </a:extLst>
          </p:cNvPr>
          <p:cNvSpPr txBox="1">
            <a:spLocks/>
          </p:cNvSpPr>
          <p:nvPr/>
        </p:nvSpPr>
        <p:spPr>
          <a:xfrm>
            <a:off x="269438" y="4734539"/>
            <a:ext cx="1414984" cy="123678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通学経路申請を選択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DFFDAA55-C6CB-8D7D-B2E4-B9D80536A911}"/>
              </a:ext>
            </a:extLst>
          </p:cNvPr>
          <p:cNvCxnSpPr>
            <a:cxnSpLocks/>
          </p:cNvCxnSpPr>
          <p:nvPr/>
        </p:nvCxnSpPr>
        <p:spPr>
          <a:xfrm>
            <a:off x="1556084" y="5289648"/>
            <a:ext cx="175075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図 21" descr="グラフィカル ユーザー インターフェイス">
            <a:extLst>
              <a:ext uri="{FF2B5EF4-FFF2-40B4-BE49-F238E27FC236}">
                <a16:creationId xmlns:a16="http://schemas.microsoft.com/office/drawing/2014/main" id="{3E408705-4ACC-4803-EC37-1440B7297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675" y="2109704"/>
            <a:ext cx="5950472" cy="4748296"/>
          </a:xfrm>
          <a:prstGeom prst="rect">
            <a:avLst/>
          </a:prstGeom>
        </p:spPr>
      </p:pic>
      <p:sp>
        <p:nvSpPr>
          <p:cNvPr id="23" name="矢印: 右 22">
            <a:extLst>
              <a:ext uri="{FF2B5EF4-FFF2-40B4-BE49-F238E27FC236}">
                <a16:creationId xmlns:a16="http://schemas.microsoft.com/office/drawing/2014/main" id="{E3833D7E-0737-5D0C-AE97-52188D0FDA56}"/>
              </a:ext>
            </a:extLst>
          </p:cNvPr>
          <p:cNvSpPr/>
          <p:nvPr/>
        </p:nvSpPr>
        <p:spPr>
          <a:xfrm>
            <a:off x="5867460" y="4748296"/>
            <a:ext cx="1600200" cy="6345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9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EAE6D1A-AB56-182B-6B26-6DF075A9C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41" y="307994"/>
            <a:ext cx="10550025" cy="1182927"/>
          </a:xfrm>
        </p:spPr>
        <p:txBody>
          <a:bodyPr anchor="b">
            <a:normAutofit/>
          </a:bodyPr>
          <a:lstStyle/>
          <a:p>
            <a:r>
              <a:rPr lang="ja-JP" altLang="en-US" sz="3600" dirty="0"/>
              <a:t>通学交通経路 申請方法⑤</a:t>
            </a:r>
            <a:endParaRPr kumimoji="1" lang="ja-JP" altLang="en-US" sz="36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50D8D-73D6-4132-89B5-DD52F3962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7" name="コンテンツ プレースホルダー 16" descr="グラフィカル ユーザー インターフェイス">
            <a:extLst>
              <a:ext uri="{FF2B5EF4-FFF2-40B4-BE49-F238E27FC236}">
                <a16:creationId xmlns:a16="http://schemas.microsoft.com/office/drawing/2014/main" id="{52C1996C-95E6-6E0D-4AF1-E6FAF623DE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592" y="169123"/>
            <a:ext cx="5949462" cy="6688878"/>
          </a:xfr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A57498E-7F15-AFFF-F224-BBAAB9FD86E7}"/>
              </a:ext>
            </a:extLst>
          </p:cNvPr>
          <p:cNvSpPr txBox="1"/>
          <p:nvPr/>
        </p:nvSpPr>
        <p:spPr>
          <a:xfrm>
            <a:off x="189518" y="1534042"/>
            <a:ext cx="57430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u="sng" dirty="0"/>
              <a:t>電鉄ごとに発駅と着駅を入力します。</a:t>
            </a:r>
            <a:endParaRPr lang="en-US" altLang="ja-JP" sz="400" dirty="0"/>
          </a:p>
          <a:p>
            <a:r>
              <a:rPr lang="ja-JP" altLang="en-US" sz="2800" dirty="0"/>
              <a:t>例）</a:t>
            </a:r>
            <a:endParaRPr lang="en-US" altLang="ja-JP" sz="2800" dirty="0"/>
          </a:p>
          <a:p>
            <a:r>
              <a:rPr kumimoji="1" lang="ja-JP" altLang="en-US" sz="2800" dirty="0"/>
              <a:t>阪神・甲子園</a:t>
            </a:r>
            <a:endParaRPr kumimoji="1" lang="en-US" altLang="ja-JP" sz="2800" dirty="0"/>
          </a:p>
          <a:p>
            <a:r>
              <a:rPr lang="ja-JP" altLang="en-US" sz="2800" dirty="0"/>
              <a:t>　　⇓　　</a:t>
            </a:r>
            <a:r>
              <a:rPr lang="ja-JP" altLang="en-US" sz="2400" dirty="0"/>
              <a:t>大阪経由</a:t>
            </a:r>
            <a:endParaRPr lang="en-US" altLang="ja-JP" sz="2800" dirty="0"/>
          </a:p>
          <a:p>
            <a:r>
              <a:rPr kumimoji="1" lang="en-US" altLang="ja-JP" sz="2800" dirty="0"/>
              <a:t>JR</a:t>
            </a:r>
            <a:r>
              <a:rPr kumimoji="1" lang="ja-JP" altLang="en-US" sz="2800" dirty="0"/>
              <a:t>・新大阪</a:t>
            </a:r>
            <a:endParaRPr kumimoji="1" lang="en-US" altLang="ja-JP" sz="2800" dirty="0"/>
          </a:p>
          <a:p>
            <a:endParaRPr lang="en-US" altLang="ja-JP" sz="2800" dirty="0"/>
          </a:p>
          <a:p>
            <a:r>
              <a:rPr kumimoji="1" lang="ja-JP" altLang="en-US" sz="2400" dirty="0"/>
              <a:t>交通機関名には</a:t>
            </a:r>
            <a:endParaRPr kumimoji="1" lang="en-US" altLang="ja-JP" sz="2400" dirty="0"/>
          </a:p>
          <a:p>
            <a:r>
              <a:rPr lang="ja-JP" altLang="en-US" sz="2400" dirty="0"/>
              <a:t>「阪神（大２１１）」</a:t>
            </a:r>
            <a:endParaRPr lang="en-US" altLang="ja-JP" sz="2400" dirty="0"/>
          </a:p>
          <a:p>
            <a:r>
              <a:rPr kumimoji="1" lang="ja-JP" altLang="en-US" sz="2400" dirty="0"/>
              <a:t>「</a:t>
            </a:r>
            <a:r>
              <a:rPr kumimoji="1" lang="en-US" altLang="ja-JP" sz="2400" dirty="0"/>
              <a:t>JR</a:t>
            </a:r>
            <a:r>
              <a:rPr lang="ja-JP" altLang="en-US" sz="2400" dirty="0"/>
              <a:t>（大阪専１０５４）」のように、</a:t>
            </a:r>
            <a:endParaRPr lang="en-US" altLang="ja-JP" sz="2400" dirty="0"/>
          </a:p>
          <a:p>
            <a:r>
              <a:rPr lang="ja-JP" altLang="en-US" sz="2400" dirty="0"/>
              <a:t>電鉄名と合わせて（電鉄番号）を入力してください。</a:t>
            </a:r>
            <a:endParaRPr lang="en-US" altLang="ja-JP" sz="2400" dirty="0"/>
          </a:p>
          <a:p>
            <a:r>
              <a:rPr lang="en-US" altLang="ja-JP" sz="2400" dirty="0"/>
              <a:t>※</a:t>
            </a:r>
            <a:r>
              <a:rPr lang="ja-JP" altLang="en-US" sz="2400" dirty="0"/>
              <a:t>各電鉄の電鉄番号は次のページ参照</a:t>
            </a:r>
            <a:endParaRPr lang="en-US" altLang="ja-JP" sz="24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4DCE099-1052-F51F-FF2C-0EEF4DF0B356}"/>
              </a:ext>
            </a:extLst>
          </p:cNvPr>
          <p:cNvSpPr txBox="1"/>
          <p:nvPr/>
        </p:nvSpPr>
        <p:spPr>
          <a:xfrm>
            <a:off x="7652085" y="1737927"/>
            <a:ext cx="206943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阪神（大２１１）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B43E5CE-1CE6-AFBC-6E56-C21DAB8F553C}"/>
              </a:ext>
            </a:extLst>
          </p:cNvPr>
          <p:cNvSpPr txBox="1"/>
          <p:nvPr/>
        </p:nvSpPr>
        <p:spPr>
          <a:xfrm>
            <a:off x="7652085" y="2669383"/>
            <a:ext cx="308328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b="1" dirty="0"/>
              <a:t>JR</a:t>
            </a:r>
            <a:r>
              <a:rPr lang="ja-JP" altLang="en-US" b="1" dirty="0"/>
              <a:t>（大阪専１０５４） </a:t>
            </a:r>
            <a:endParaRPr kumimoji="1" lang="ja-JP" altLang="en-US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22E9994-25D5-F036-37C0-B236785E5402}"/>
              </a:ext>
            </a:extLst>
          </p:cNvPr>
          <p:cNvSpPr txBox="1"/>
          <p:nvPr/>
        </p:nvSpPr>
        <p:spPr>
          <a:xfrm>
            <a:off x="7641734" y="2207149"/>
            <a:ext cx="114934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甲子園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642BF73-948E-6058-10BB-923D161C4BD1}"/>
              </a:ext>
            </a:extLst>
          </p:cNvPr>
          <p:cNvSpPr txBox="1"/>
          <p:nvPr/>
        </p:nvSpPr>
        <p:spPr>
          <a:xfrm>
            <a:off x="9721517" y="2200161"/>
            <a:ext cx="114934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大阪梅田</a:t>
            </a:r>
            <a:endParaRPr kumimoji="1" lang="ja-JP" altLang="en-US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38BE9C1-94A1-C8F5-967C-09A4B5AC2024}"/>
              </a:ext>
            </a:extLst>
          </p:cNvPr>
          <p:cNvSpPr txBox="1"/>
          <p:nvPr/>
        </p:nvSpPr>
        <p:spPr>
          <a:xfrm>
            <a:off x="7698228" y="3131617"/>
            <a:ext cx="114934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大阪</a:t>
            </a:r>
            <a:endParaRPr kumimoji="1" lang="ja-JP" altLang="en-US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1522998-5C31-353D-6082-0FDA5ACB2F07}"/>
              </a:ext>
            </a:extLst>
          </p:cNvPr>
          <p:cNvSpPr txBox="1"/>
          <p:nvPr/>
        </p:nvSpPr>
        <p:spPr>
          <a:xfrm>
            <a:off x="9721517" y="3119553"/>
            <a:ext cx="114934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/>
              <a:t>新大阪</a:t>
            </a:r>
            <a:endParaRPr kumimoji="1" lang="ja-JP" altLang="en-US" b="1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381297D4-D287-3901-A77F-1AEE52B64CE9}"/>
              </a:ext>
            </a:extLst>
          </p:cNvPr>
          <p:cNvSpPr/>
          <p:nvPr/>
        </p:nvSpPr>
        <p:spPr>
          <a:xfrm>
            <a:off x="7414007" y="5328636"/>
            <a:ext cx="1604794" cy="144578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Content Placeholder 8">
            <a:extLst>
              <a:ext uri="{FF2B5EF4-FFF2-40B4-BE49-F238E27FC236}">
                <a16:creationId xmlns:a16="http://schemas.microsoft.com/office/drawing/2014/main" id="{3B39AEAB-4330-1029-AED3-55F4887E622B}"/>
              </a:ext>
            </a:extLst>
          </p:cNvPr>
          <p:cNvSpPr txBox="1">
            <a:spLocks/>
          </p:cNvSpPr>
          <p:nvPr/>
        </p:nvSpPr>
        <p:spPr>
          <a:xfrm>
            <a:off x="9853892" y="5179513"/>
            <a:ext cx="1762948" cy="159491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全て入力後、申請を押してください。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C55716B6-C1EA-48D1-38B4-06E2B79D3BD4}"/>
              </a:ext>
            </a:extLst>
          </p:cNvPr>
          <p:cNvSpPr/>
          <p:nvPr/>
        </p:nvSpPr>
        <p:spPr>
          <a:xfrm rot="10800000">
            <a:off x="8911391" y="5822647"/>
            <a:ext cx="1006324" cy="6345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91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8091F07-870D-4FB6-1F9A-72B50F8D5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75" y="403235"/>
            <a:ext cx="10550025" cy="1182927"/>
          </a:xfrm>
        </p:spPr>
        <p:txBody>
          <a:bodyPr anchor="b">
            <a:normAutofit/>
          </a:bodyPr>
          <a:lstStyle/>
          <a:p>
            <a:r>
              <a:rPr lang="ja-JP" altLang="en-US" sz="3600" dirty="0"/>
              <a:t>通学交通経路 申請方法⑥</a:t>
            </a:r>
            <a:endParaRPr kumimoji="1" lang="ja-JP" altLang="en-US" sz="36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DC818D-503E-EC45-1F0C-281353446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74" y="1612939"/>
            <a:ext cx="11748407" cy="5271837"/>
          </a:xfrm>
        </p:spPr>
        <p:txBody>
          <a:bodyPr anchor="t">
            <a:normAutofit/>
          </a:bodyPr>
          <a:lstStyle/>
          <a:p>
            <a:r>
              <a:rPr kumimoji="1" lang="ja-JP" altLang="en-US" sz="2600" dirty="0">
                <a:solidFill>
                  <a:schemeClr val="tx1">
                    <a:alpha val="80000"/>
                  </a:schemeClr>
                </a:solidFill>
              </a:rPr>
              <a:t>主要交通機関名の一覧</a:t>
            </a:r>
            <a:endParaRPr kumimoji="1" lang="en-US" altLang="ja-JP" sz="2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1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2600" b="1" dirty="0">
                <a:solidFill>
                  <a:schemeClr val="tx1">
                    <a:alpha val="80000"/>
                  </a:schemeClr>
                </a:solidFill>
              </a:rPr>
              <a:t>※</a:t>
            </a:r>
            <a:r>
              <a:rPr lang="ja-JP" altLang="en-US" sz="2600" b="1" dirty="0">
                <a:solidFill>
                  <a:schemeClr val="tx1">
                    <a:alpha val="80000"/>
                  </a:schemeClr>
                </a:solidFill>
              </a:rPr>
              <a:t>通学定期券の購入にあたって、区間を偽って購入したり、通学以外の目的で</a:t>
            </a:r>
            <a:endParaRPr lang="en-US" altLang="ja-JP" sz="26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600" b="1" dirty="0">
                <a:solidFill>
                  <a:schemeClr val="tx1">
                    <a:alpha val="80000"/>
                  </a:schemeClr>
                </a:solidFill>
              </a:rPr>
              <a:t>　購入利用することはいかなる場合でも許されません。</a:t>
            </a:r>
            <a:endParaRPr lang="en-US" altLang="ja-JP" sz="2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kumimoji="1" lang="ja-JP" alt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50D8D-73D6-4132-89B5-DD52F3962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10FB14A-8297-B9EA-0CED-6BC60837B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868582"/>
              </p:ext>
            </p:extLst>
          </p:nvPr>
        </p:nvGraphicFramePr>
        <p:xfrm>
          <a:off x="348798" y="2204403"/>
          <a:ext cx="10795902" cy="3255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317">
                  <a:extLst>
                    <a:ext uri="{9D8B030D-6E8A-4147-A177-3AD203B41FA5}">
                      <a16:colId xmlns:a16="http://schemas.microsoft.com/office/drawing/2014/main" val="1213123778"/>
                    </a:ext>
                  </a:extLst>
                </a:gridCol>
                <a:gridCol w="1799317">
                  <a:extLst>
                    <a:ext uri="{9D8B030D-6E8A-4147-A177-3AD203B41FA5}">
                      <a16:colId xmlns:a16="http://schemas.microsoft.com/office/drawing/2014/main" val="1861179277"/>
                    </a:ext>
                  </a:extLst>
                </a:gridCol>
                <a:gridCol w="1801454">
                  <a:extLst>
                    <a:ext uri="{9D8B030D-6E8A-4147-A177-3AD203B41FA5}">
                      <a16:colId xmlns:a16="http://schemas.microsoft.com/office/drawing/2014/main" val="1735370483"/>
                    </a:ext>
                  </a:extLst>
                </a:gridCol>
                <a:gridCol w="1797180">
                  <a:extLst>
                    <a:ext uri="{9D8B030D-6E8A-4147-A177-3AD203B41FA5}">
                      <a16:colId xmlns:a16="http://schemas.microsoft.com/office/drawing/2014/main" val="3408205375"/>
                    </a:ext>
                  </a:extLst>
                </a:gridCol>
                <a:gridCol w="1799317">
                  <a:extLst>
                    <a:ext uri="{9D8B030D-6E8A-4147-A177-3AD203B41FA5}">
                      <a16:colId xmlns:a16="http://schemas.microsoft.com/office/drawing/2014/main" val="2981611564"/>
                    </a:ext>
                  </a:extLst>
                </a:gridCol>
                <a:gridCol w="1799317">
                  <a:extLst>
                    <a:ext uri="{9D8B030D-6E8A-4147-A177-3AD203B41FA5}">
                      <a16:colId xmlns:a16="http://schemas.microsoft.com/office/drawing/2014/main" val="4101616205"/>
                    </a:ext>
                  </a:extLst>
                </a:gridCol>
              </a:tblGrid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電鉄会社名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電鉄会社名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電鉄会社名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電鉄番号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963081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JR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大阪専１０５４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阪神バス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京都市交通局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３９８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126773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大阪メトロ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３９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南海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近鉄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大２１１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666158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大阪シティバス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３９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南海バス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近鉄バス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大２１１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750145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北大阪急行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３９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京阪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山陽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大２１１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211265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阪急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京阪バス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神姫バス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２５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006080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阪急バス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神戸市交通局　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近江電鉄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近指学２２７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728006"/>
                  </a:ext>
                </a:extLst>
              </a:tr>
              <a:tr h="40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阪神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大阪モノレール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>
                              <a:alpha val="80000"/>
                            </a:schemeClr>
                          </a:solidFill>
                        </a:rPr>
                        <a:t>大２１１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奈良交通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第２３５号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779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47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665</Words>
  <Application>Microsoft Office PowerPoint</Application>
  <PresentationFormat>ワイド画面</PresentationFormat>
  <Paragraphs>136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BIZ UDPゴシック</vt:lpstr>
      <vt:lpstr>游ゴシック</vt:lpstr>
      <vt:lpstr>游ゴシック Light</vt:lpstr>
      <vt:lpstr>Arial</vt:lpstr>
      <vt:lpstr>Office テーマ</vt:lpstr>
      <vt:lpstr>通学交通経路 申請のお願い</vt:lpstr>
      <vt:lpstr>PowerPoint プレゼンテーション</vt:lpstr>
      <vt:lpstr>PowerPoint プレゼンテーション</vt:lpstr>
      <vt:lpstr>通学交通経路 申請方法①</vt:lpstr>
      <vt:lpstr>通学交通経路 申請方法②</vt:lpstr>
      <vt:lpstr>通学交通経路 申請方法③</vt:lpstr>
      <vt:lpstr>通学交通経路 申請方法④</vt:lpstr>
      <vt:lpstr>通学交通経路 申請方法⑤</vt:lpstr>
      <vt:lpstr>通学交通経路 申請方法⑥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jikei</dc:creator>
  <cp:lastModifiedBy>jikei</cp:lastModifiedBy>
  <cp:revision>5</cp:revision>
  <cp:lastPrinted>2026-02-05T08:50:48Z</cp:lastPrinted>
  <dcterms:created xsi:type="dcterms:W3CDTF">2025-08-28T03:18:19Z</dcterms:created>
  <dcterms:modified xsi:type="dcterms:W3CDTF">2026-02-17T10:01:06Z</dcterms:modified>
</cp:coreProperties>
</file>